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0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8"/>
  </p:notesMasterIdLst>
  <p:handoutMasterIdLst>
    <p:handoutMasterId r:id="rId69"/>
  </p:handoutMasterIdLst>
  <p:sldIdLst>
    <p:sldId id="281" r:id="rId2"/>
    <p:sldId id="308" r:id="rId3"/>
    <p:sldId id="318" r:id="rId4"/>
    <p:sldId id="292" r:id="rId5"/>
    <p:sldId id="282" r:id="rId6"/>
    <p:sldId id="283" r:id="rId7"/>
    <p:sldId id="280" r:id="rId8"/>
    <p:sldId id="286" r:id="rId9"/>
    <p:sldId id="321" r:id="rId10"/>
    <p:sldId id="322" r:id="rId11"/>
    <p:sldId id="320" r:id="rId12"/>
    <p:sldId id="317" r:id="rId13"/>
    <p:sldId id="325" r:id="rId14"/>
    <p:sldId id="287" r:id="rId15"/>
    <p:sldId id="288" r:id="rId16"/>
    <p:sldId id="284" r:id="rId17"/>
    <p:sldId id="327" r:id="rId18"/>
    <p:sldId id="324" r:id="rId19"/>
    <p:sldId id="326" r:id="rId20"/>
    <p:sldId id="279" r:id="rId21"/>
    <p:sldId id="278" r:id="rId22"/>
    <p:sldId id="290" r:id="rId23"/>
    <p:sldId id="296" r:id="rId24"/>
    <p:sldId id="258" r:id="rId25"/>
    <p:sldId id="329" r:id="rId26"/>
    <p:sldId id="330" r:id="rId27"/>
    <p:sldId id="328" r:id="rId28"/>
    <p:sldId id="297" r:id="rId29"/>
    <p:sldId id="294" r:id="rId30"/>
    <p:sldId id="332" r:id="rId31"/>
    <p:sldId id="333" r:id="rId32"/>
    <p:sldId id="271" r:id="rId33"/>
    <p:sldId id="335" r:id="rId34"/>
    <p:sldId id="337" r:id="rId35"/>
    <p:sldId id="266" r:id="rId36"/>
    <p:sldId id="338" r:id="rId37"/>
    <p:sldId id="273" r:id="rId38"/>
    <p:sldId id="339" r:id="rId39"/>
    <p:sldId id="334" r:id="rId40"/>
    <p:sldId id="265" r:id="rId41"/>
    <p:sldId id="293" r:id="rId42"/>
    <p:sldId id="269" r:id="rId43"/>
    <p:sldId id="267" r:id="rId44"/>
    <p:sldId id="270" r:id="rId45"/>
    <p:sldId id="331" r:id="rId46"/>
    <p:sldId id="274" r:id="rId47"/>
    <p:sldId id="298" r:id="rId48"/>
    <p:sldId id="272" r:id="rId49"/>
    <p:sldId id="262" r:id="rId50"/>
    <p:sldId id="276" r:id="rId51"/>
    <p:sldId id="305" r:id="rId52"/>
    <p:sldId id="310" r:id="rId53"/>
    <p:sldId id="311" r:id="rId54"/>
    <p:sldId id="313" r:id="rId55"/>
    <p:sldId id="309" r:id="rId56"/>
    <p:sldId id="277" r:id="rId57"/>
    <p:sldId id="312" r:id="rId58"/>
    <p:sldId id="303" r:id="rId59"/>
    <p:sldId id="314" r:id="rId60"/>
    <p:sldId id="315" r:id="rId61"/>
    <p:sldId id="307" r:id="rId62"/>
    <p:sldId id="299" r:id="rId63"/>
    <p:sldId id="306" r:id="rId64"/>
    <p:sldId id="323" r:id="rId65"/>
    <p:sldId id="319" r:id="rId66"/>
    <p:sldId id="316" r:id="rId67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99"/>
    <a:srgbClr val="FFFF66"/>
    <a:srgbClr val="636462"/>
    <a:srgbClr val="003A65"/>
    <a:srgbClr val="BBD236"/>
    <a:srgbClr val="5D9FCA"/>
    <a:srgbClr val="006B85"/>
    <a:srgbClr val="D3562A"/>
    <a:srgbClr val="E2231A"/>
    <a:srgbClr val="BE1E2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1" autoAdjust="0"/>
    <p:restoredTop sz="94714" autoAdjust="0"/>
  </p:normalViewPr>
  <p:slideViewPr>
    <p:cSldViewPr snapToObjects="1">
      <p:cViewPr varScale="1">
        <p:scale>
          <a:sx n="88" d="100"/>
          <a:sy n="88" d="100"/>
        </p:scale>
        <p:origin x="-106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Objects="1">
      <p:cViewPr varScale="1">
        <p:scale>
          <a:sx n="70" d="100"/>
          <a:sy n="70" d="100"/>
        </p:scale>
        <p:origin x="-2766" y="-108"/>
      </p:cViewPr>
      <p:guideLst>
        <p:guide orient="horz" pos="2160"/>
        <p:guide pos="288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EB916-337B-47FE-BD54-1335D95D2311}" type="datetimeFigureOut">
              <a:rPr lang="en-US" smtClean="0"/>
              <a:pPr/>
              <a:t>4/3/2016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5278A-A0C6-4CE4-A64E-FA49AB5B750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28E6B-7EA2-6244-960C-159F7266F368}" type="datetimeFigureOut">
              <a:rPr lang="en-US" smtClean="0"/>
              <a:pPr/>
              <a:t>4/3/2016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345DB-A25A-B14F-859B-BDC0188E6D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7020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78466"/>
            <a:ext cx="8153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112034"/>
            <a:ext cx="4383741" cy="130628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3A6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for the presentation that can be extended to three lines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936375" y="2405344"/>
            <a:ext cx="1725152" cy="400110"/>
          </a:xfrm>
        </p:spPr>
        <p:txBody>
          <a:bodyPr wrap="none" anchor="ctr">
            <a:spAutoFit/>
          </a:bodyPr>
          <a:lstStyle>
            <a:lvl1pPr marL="0" indent="0">
              <a:buNone/>
              <a:defRPr sz="2000" b="1">
                <a:solidFill>
                  <a:srgbClr val="BBD236"/>
                </a:solidFill>
              </a:defRPr>
            </a:lvl1pPr>
          </a:lstStyle>
          <a:p>
            <a:pPr lvl="0"/>
            <a:r>
              <a:rPr lang="en-US" dirty="0" smtClean="0"/>
              <a:t>Add Number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57201" y="2405344"/>
            <a:ext cx="164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i="0" dirty="0" smtClean="0">
                <a:solidFill>
                  <a:srgbClr val="BBD236"/>
                </a:solidFill>
                <a:latin typeface="Arial" charset="0"/>
                <a:ea typeface="Arial" charset="0"/>
                <a:cs typeface="Arial" charset="0"/>
              </a:rPr>
              <a:t>Session ID:</a:t>
            </a:r>
            <a:endParaRPr lang="en-US" sz="2000" b="1" i="0" dirty="0">
              <a:solidFill>
                <a:srgbClr val="BBD23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9766" y="6239435"/>
            <a:ext cx="2719521" cy="307922"/>
          </a:xfrm>
        </p:spPr>
        <p:txBody>
          <a:bodyPr>
            <a:noAutofit/>
          </a:bodyPr>
          <a:lstStyle>
            <a:lvl1pPr marL="0" indent="0">
              <a:buNone/>
              <a:defRPr sz="1400" baseline="0">
                <a:solidFill>
                  <a:srgbClr val="5D9FCA"/>
                </a:solidFill>
              </a:defRPr>
            </a:lvl1pPr>
          </a:lstStyle>
          <a:p>
            <a:pPr lvl="0"/>
            <a:r>
              <a:rPr lang="en-US" smtClean="0"/>
              <a:t>@ Enter </a:t>
            </a:r>
            <a:r>
              <a:rPr lang="en-US" dirty="0" smtClean="0"/>
              <a:t>Twitter Handle</a:t>
            </a:r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457200" y="4710313"/>
            <a:ext cx="300061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b="1" i="0" dirty="0" smtClean="0">
                <a:solidFill>
                  <a:srgbClr val="636462"/>
                </a:solidFill>
                <a:latin typeface="Arial" charset="0"/>
                <a:ea typeface="Arial" charset="0"/>
                <a:cs typeface="Arial" charset="0"/>
              </a:rPr>
              <a:t>Prepared by:</a:t>
            </a:r>
            <a:endParaRPr lang="en-US" sz="1300" b="1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5072063"/>
            <a:ext cx="3813175" cy="984250"/>
          </a:xfrm>
        </p:spPr>
        <p:txBody>
          <a:bodyPr>
            <a:normAutofit/>
          </a:bodyPr>
          <a:lstStyle>
            <a:lvl1pPr marL="0" indent="0">
              <a:buNone/>
              <a:defRPr sz="1300" baseline="0">
                <a:solidFill>
                  <a:srgbClr val="636462"/>
                </a:solidFill>
              </a:defRPr>
            </a:lvl1pPr>
          </a:lstStyle>
          <a:p>
            <a:pPr lvl="0"/>
            <a:r>
              <a:rPr lang="en-US" dirty="0" smtClean="0"/>
              <a:t>John Smith</a:t>
            </a:r>
          </a:p>
          <a:p>
            <a:pPr lvl="0"/>
            <a:r>
              <a:rPr lang="en-US" dirty="0" smtClean="0"/>
              <a:t>Title</a:t>
            </a:r>
          </a:p>
          <a:p>
            <a:pPr lvl="0"/>
            <a:r>
              <a:rPr lang="en-US" dirty="0" smtClean="0"/>
              <a:t>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09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35100"/>
            <a:ext cx="3916883" cy="430106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30106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47821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7457" y="4557191"/>
            <a:ext cx="5486400" cy="41619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77457" y="612775"/>
            <a:ext cx="5486400" cy="3832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7457" y="5123929"/>
            <a:ext cx="5486400" cy="5910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09032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81975" cy="2509318"/>
          </a:xfrm>
        </p:spPr>
        <p:txBody>
          <a:bodyPr/>
          <a:lstStyle>
            <a:lvl1pPr>
              <a:defRPr>
                <a:solidFill>
                  <a:srgbClr val="BBD236"/>
                </a:solidFill>
              </a:defRPr>
            </a:lvl1pPr>
          </a:lstStyle>
          <a:p>
            <a:r>
              <a:rPr lang="en-US" dirty="0" smtClean="0"/>
              <a:t>This is the section header to use for each agenda item.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6489166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96430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62925" cy="250931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62924" cy="2243738"/>
          </a:xfrm>
        </p:spPr>
        <p:txBody>
          <a:bodyPr>
            <a:normAutofit/>
          </a:bodyPr>
          <a:lstStyle>
            <a:lvl1pPr marL="457200" indent="-457200" algn="l">
              <a:buClr>
                <a:schemeClr val="accent1">
                  <a:lumMod val="75000"/>
                </a:schemeClr>
              </a:buClr>
              <a:buFont typeface="+mj-lt"/>
              <a:buAutoNum type="arabicPeriod"/>
              <a:defRPr sz="2000" baseline="0">
                <a:solidFill>
                  <a:schemeClr val="tx1"/>
                </a:solidFill>
              </a:defRPr>
            </a:lvl1pPr>
            <a:lvl2pPr marL="914400" indent="-457200" algn="l">
              <a:buClr>
                <a:schemeClr val="accent1">
                  <a:lumMod val="75000"/>
                </a:schemeClr>
              </a:buClr>
              <a:buFont typeface="+mj-lt"/>
              <a:buAutoNum type="alphaLcParenR"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Level 1</a:t>
            </a:r>
          </a:p>
          <a:p>
            <a:pPr lvl="1"/>
            <a:r>
              <a:rPr lang="en-US" dirty="0" smtClean="0"/>
              <a:t>Level 2</a:t>
            </a:r>
          </a:p>
        </p:txBody>
      </p:sp>
    </p:spTree>
    <p:extLst>
      <p:ext uri="{BB962C8B-B14F-4D97-AF65-F5344CB8AC3E}">
        <p14:creationId xmlns:p14="http://schemas.microsoft.com/office/powerpoint/2010/main" xmlns="" val="44603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729984"/>
            <a:ext cx="8172450" cy="2509318"/>
          </a:xfrm>
        </p:spPr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72450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5735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>
                  <a:lumMod val="75000"/>
                </a:schemeClr>
              </a:buClr>
              <a:buFont typeface="Arial" pitchFamily="34" charset="0"/>
              <a:buChar char="▪"/>
              <a:defRPr sz="2200"/>
            </a:lvl1pPr>
            <a:lvl2pPr>
              <a:buClr>
                <a:schemeClr val="accent1">
                  <a:lumMod val="75000"/>
                </a:schemeClr>
              </a:buClr>
              <a:defRPr sz="2000"/>
            </a:lvl2pPr>
            <a:lvl3pPr>
              <a:buClr>
                <a:schemeClr val="accent1">
                  <a:lumMod val="75000"/>
                </a:schemeClr>
              </a:buClr>
              <a:defRPr sz="1800"/>
            </a:lvl3pPr>
            <a:lvl4pPr>
              <a:buClr>
                <a:schemeClr val="accent1">
                  <a:lumMod val="75000"/>
                </a:schemeClr>
              </a:buClr>
              <a:defRPr sz="1600"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8309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981450" cy="410421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6817" y="1600200"/>
            <a:ext cx="3939508" cy="410421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12757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838575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838575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6731" y="1535113"/>
            <a:ext cx="3949594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6731" y="2174875"/>
            <a:ext cx="3949594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1391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46391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3034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7060"/>
            <a:ext cx="8239125" cy="4857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68236" y="6502923"/>
            <a:ext cx="476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276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006B85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hyperlink" Target="mailto:napacunningham@gmail.com" TargetMode="External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michaelwcunningham.com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39125" cy="990600"/>
          </a:xfrm>
        </p:spPr>
        <p:txBody>
          <a:bodyPr/>
          <a:lstStyle/>
          <a:p>
            <a:pPr algn="ctr">
              <a:buNone/>
            </a:pPr>
            <a:r>
              <a:rPr lang="en-US" b="1" dirty="0" smtClean="0"/>
              <a:t>Michael Cunningham</a:t>
            </a:r>
          </a:p>
          <a:p>
            <a:pPr algn="ctr">
              <a:buNone/>
            </a:pPr>
            <a:r>
              <a:rPr lang="en-US" sz="1800" dirty="0" smtClean="0"/>
              <a:t>http://www.michaelwcunningham.com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447800"/>
            <a:ext cx="8153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Deep Dive into the Internals</a:t>
            </a:r>
            <a:b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</a:b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of a SELECT Statement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Library Cache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Parsing and loading SQLHASH</a:t>
            </a:r>
            <a:br>
              <a:rPr lang="en-US" dirty="0" smtClean="0"/>
            </a:br>
            <a:r>
              <a:rPr lang="en-US" dirty="0" smtClean="0"/>
              <a:t>into the Library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</p:spPr>
        <p:txBody>
          <a:bodyPr/>
          <a:lstStyle/>
          <a:p>
            <a:r>
              <a:rPr lang="en-US" dirty="0" smtClean="0"/>
              <a:t>Deep Dive Into A SELECT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PARSE the statement</a:t>
            </a:r>
          </a:p>
          <a:p>
            <a:pPr lvl="1"/>
            <a:r>
              <a:rPr lang="en-US" dirty="0" smtClean="0"/>
              <a:t>The steps used to validate, optimize, and store the SQL statement into the Library Cache (Shared Pool)</a:t>
            </a:r>
          </a:p>
          <a:p>
            <a:pPr lvl="1"/>
            <a:r>
              <a:rPr lang="en-US" dirty="0" smtClean="0"/>
              <a:t>Hard Parse vs. Soft Parse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EXECUTE the statement</a:t>
            </a:r>
          </a:p>
          <a:p>
            <a:pPr lvl="1"/>
            <a:r>
              <a:rPr lang="en-US" dirty="0" smtClean="0"/>
              <a:t>How Oracle knows exactly which blocks to read from data files</a:t>
            </a:r>
          </a:p>
          <a:p>
            <a:pPr lvl="1"/>
            <a:r>
              <a:rPr lang="en-US" dirty="0" smtClean="0"/>
              <a:t>How Oracle knows where to start reading an index</a:t>
            </a:r>
          </a:p>
          <a:p>
            <a:pPr lvl="1"/>
            <a:r>
              <a:rPr lang="en-US" dirty="0" smtClean="0"/>
              <a:t>How Oracle inserts blocks into the Buffer Cache (SGA)</a:t>
            </a:r>
          </a:p>
          <a:p>
            <a:pPr lvl="1"/>
            <a:r>
              <a:rPr lang="en-US" dirty="0" smtClean="0"/>
              <a:t>How Oracle finds blocks in the Buffer Cache</a:t>
            </a:r>
          </a:p>
          <a:p>
            <a:pPr lvl="1"/>
            <a:r>
              <a:rPr lang="en-US" dirty="0" smtClean="0"/>
              <a:t>What happens if a block in the Buffer Cache was modified?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Process – First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Generate SQLHASH for SQL statement</a:t>
            </a:r>
          </a:p>
          <a:p>
            <a:pPr marL="1314450" lvl="2" indent="-514350">
              <a:buFont typeface="+mj-lt"/>
              <a:buAutoNum type="alphaLcParenR"/>
            </a:pPr>
            <a:r>
              <a:rPr lang="en-US" dirty="0" smtClean="0"/>
              <a:t>Will hash to a particular library cache hash bucket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Search for SQLHASH in Library Cache</a:t>
            </a:r>
          </a:p>
          <a:p>
            <a:pPr marL="914400" lvl="1" indent="-514350">
              <a:buFont typeface="+mj-lt"/>
              <a:buAutoNum type="arabicPeriod"/>
            </a:pPr>
            <a:endParaRPr lang="en-US" dirty="0" smtClean="0"/>
          </a:p>
          <a:p>
            <a:pPr marL="914400" lvl="1" indent="-514350">
              <a:buNone/>
            </a:pPr>
            <a:r>
              <a:rPr lang="en-US" b="1" dirty="0" smtClean="0"/>
              <a:t>SQLHASH not found – hard parse required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Font typeface="+mj-lt"/>
              <a:buAutoNum type="arabicPeriod" startAt="3"/>
            </a:pPr>
            <a:r>
              <a:rPr lang="en-US" dirty="0" smtClean="0"/>
              <a:t>Query Data Dictionary Objects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err="1" smtClean="0"/>
              <a:t>obj</a:t>
            </a:r>
            <a:r>
              <a:rPr lang="en-US" dirty="0" smtClean="0"/>
              <a:t>$, tab$ </a:t>
            </a:r>
            <a:r>
              <a:rPr lang="en-US" dirty="0" err="1" smtClean="0"/>
              <a:t>tab_stats</a:t>
            </a:r>
            <a:r>
              <a:rPr lang="en-US" dirty="0" smtClean="0"/>
              <a:t>$, </a:t>
            </a:r>
            <a:r>
              <a:rPr lang="en-US" dirty="0" err="1" smtClean="0"/>
              <a:t>ind</a:t>
            </a:r>
            <a:r>
              <a:rPr lang="en-US" dirty="0" smtClean="0"/>
              <a:t>$, </a:t>
            </a:r>
            <a:r>
              <a:rPr lang="en-US" dirty="0" err="1" smtClean="0"/>
              <a:t>ind_stats</a:t>
            </a:r>
            <a:r>
              <a:rPr lang="en-US" dirty="0" smtClean="0"/>
              <a:t>$, </a:t>
            </a:r>
            <a:r>
              <a:rPr lang="en-US" dirty="0" err="1" smtClean="0"/>
              <a:t>seg</a:t>
            </a:r>
            <a:r>
              <a:rPr lang="en-US" dirty="0" smtClean="0"/>
              <a:t>$, </a:t>
            </a:r>
            <a:r>
              <a:rPr lang="en-US" dirty="0" err="1" smtClean="0"/>
              <a:t>objauth</a:t>
            </a:r>
            <a:r>
              <a:rPr lang="en-US" dirty="0" smtClean="0"/>
              <a:t>$, etc.)</a:t>
            </a:r>
          </a:p>
          <a:p>
            <a:pPr marL="1314450" lvl="2" indent="-514350">
              <a:buFont typeface="+mj-lt"/>
              <a:buAutoNum type="alphaLcParenR"/>
            </a:pPr>
            <a:r>
              <a:rPr lang="en-US" dirty="0" smtClean="0"/>
              <a:t>Check for object existence and privileges</a:t>
            </a:r>
          </a:p>
          <a:p>
            <a:pPr marL="1314450" lvl="2" indent="-514350">
              <a:buFont typeface="+mj-lt"/>
              <a:buAutoNum type="alphaLcParenR"/>
            </a:pPr>
            <a:r>
              <a:rPr lang="en-US" dirty="0" smtClean="0"/>
              <a:t>Populate Data Dictionary (</a:t>
            </a:r>
            <a:r>
              <a:rPr lang="en-US" dirty="0" err="1" smtClean="0"/>
              <a:t>rowcache</a:t>
            </a:r>
            <a:r>
              <a:rPr lang="en-US" dirty="0" smtClean="0"/>
              <a:t>)</a:t>
            </a:r>
          </a:p>
          <a:p>
            <a:pPr marL="1314450" lvl="2" indent="-514350">
              <a:buFont typeface="+mj-lt"/>
              <a:buAutoNum type="alphaLcParenR"/>
            </a:pPr>
            <a:r>
              <a:rPr lang="en-US" dirty="0" smtClean="0"/>
              <a:t>Optimize SQL statement</a:t>
            </a:r>
          </a:p>
          <a:p>
            <a:pPr marL="914400" lvl="1" indent="-514350">
              <a:buFont typeface="+mj-lt"/>
              <a:buAutoNum type="arabicPeriod" startAt="3"/>
            </a:pPr>
            <a:r>
              <a:rPr lang="en-US" dirty="0" smtClean="0"/>
              <a:t>Add SQLHASH to Library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Process – First Execution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04156" y="1455357"/>
            <a:ext cx="17145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 anchorCtr="0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Generate SQLHASH</a:t>
            </a:r>
          </a:p>
        </p:txBody>
      </p:sp>
      <p:grpSp>
        <p:nvGrpSpPr>
          <p:cNvPr id="62" name="Group 61"/>
          <p:cNvGrpSpPr/>
          <p:nvPr/>
        </p:nvGrpSpPr>
        <p:grpSpPr>
          <a:xfrm>
            <a:off x="1485106" y="2963274"/>
            <a:ext cx="2160270" cy="1627189"/>
            <a:chOff x="1485106" y="2963274"/>
            <a:chExt cx="2160270" cy="1627189"/>
          </a:xfrm>
        </p:grpSpPr>
        <p:sp>
          <p:nvSpPr>
            <p:cNvPr id="6" name="Flowchart: Decision 5"/>
            <p:cNvSpPr/>
            <p:nvPr/>
          </p:nvSpPr>
          <p:spPr>
            <a:xfrm>
              <a:off x="1485106" y="2963274"/>
              <a:ext cx="1752600" cy="1447800"/>
            </a:xfrm>
            <a:prstGeom prst="flowChartDecision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Calibri" pitchFamily="34" charset="0"/>
                  <a:cs typeface="Courier New" pitchFamily="49" charset="0"/>
                </a:rPr>
                <a:t>Is </a:t>
              </a:r>
              <a:r>
                <a:rPr lang="en-US" sz="1400" dirty="0" smtClean="0">
                  <a:solidFill>
                    <a:schemeClr val="tx1"/>
                  </a:solidFill>
                  <a:latin typeface="Calibri" pitchFamily="34" charset="0"/>
                  <a:cs typeface="Courier New" pitchFamily="49" charset="0"/>
                </a:rPr>
                <a:t>SQLHASH</a:t>
              </a:r>
              <a:r>
                <a:rPr lang="en-US" sz="1600" dirty="0" smtClean="0">
                  <a:solidFill>
                    <a:schemeClr val="tx1"/>
                  </a:solidFill>
                  <a:latin typeface="Calibri" pitchFamily="34" charset="0"/>
                  <a:cs typeface="Courier New" pitchFamily="49" charset="0"/>
                </a:rPr>
                <a:t> in Lib Cache?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18656" y="3189455"/>
              <a:ext cx="4267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No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61406" y="4251909"/>
              <a:ext cx="4520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Yes</a:t>
              </a:r>
              <a:endParaRPr lang="en-US" sz="1600" dirty="0"/>
            </a:p>
          </p:txBody>
        </p:sp>
      </p:grpSp>
      <p:cxnSp>
        <p:nvCxnSpPr>
          <p:cNvPr id="10" name="Shape 9"/>
          <p:cNvCxnSpPr>
            <a:stCxn id="6" idx="2"/>
            <a:endCxn id="12" idx="1"/>
          </p:cNvCxnSpPr>
          <p:nvPr/>
        </p:nvCxnSpPr>
        <p:spPr>
          <a:xfrm rot="16200000" flipH="1">
            <a:off x="2512560" y="4259920"/>
            <a:ext cx="1000712" cy="1303020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664426" y="5030786"/>
            <a:ext cx="1600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 anchorCtr="0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Add SQLHASH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to Hash Table</a:t>
            </a:r>
          </a:p>
        </p:txBody>
      </p:sp>
      <p:cxnSp>
        <p:nvCxnSpPr>
          <p:cNvPr id="28" name="Straight Arrow Connector 27"/>
          <p:cNvCxnSpPr>
            <a:stCxn id="5" idx="2"/>
            <a:endCxn id="6" idx="0"/>
          </p:cNvCxnSpPr>
          <p:nvPr/>
        </p:nvCxnSpPr>
        <p:spPr>
          <a:xfrm rot="5400000">
            <a:off x="1988448" y="2590315"/>
            <a:ext cx="745917" cy="158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4515507" y="1628980"/>
            <a:ext cx="2743200" cy="3420308"/>
            <a:chOff x="3792401" y="1627394"/>
            <a:chExt cx="2743200" cy="3420308"/>
          </a:xfrm>
        </p:grpSpPr>
        <p:sp>
          <p:nvSpPr>
            <p:cNvPr id="16" name="TextBox 15"/>
            <p:cNvSpPr txBox="1"/>
            <p:nvPr/>
          </p:nvSpPr>
          <p:spPr>
            <a:xfrm>
              <a:off x="5451202" y="4709148"/>
              <a:ext cx="10843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Hard Parse</a:t>
              </a:r>
              <a:endParaRPr lang="en-US" sz="1600" dirty="0"/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3792401" y="1627394"/>
              <a:ext cx="2743200" cy="3081754"/>
              <a:chOff x="3792401" y="1627394"/>
              <a:chExt cx="2743200" cy="3081754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3792401" y="1627394"/>
                <a:ext cx="2743200" cy="3081754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/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4097200" y="1834771"/>
                <a:ext cx="2116001" cy="685800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ctr" anchorCtr="0"/>
              <a:lstStyle/>
              <a:p>
                <a:pPr algn="ctr"/>
                <a:r>
                  <a:rPr lang="en-US" sz="1500" dirty="0" smtClean="0">
                    <a:solidFill>
                      <a:schemeClr val="tx1"/>
                    </a:solidFill>
                    <a:latin typeface="Calibri" pitchFamily="34" charset="0"/>
                    <a:cs typeface="Courier New" pitchFamily="49" charset="0"/>
                  </a:rPr>
                  <a:t>Query Data Dictionary Objects</a:t>
                </a: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097200" y="2749171"/>
                <a:ext cx="2116001" cy="685800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ctr" anchorCtr="0"/>
              <a:lstStyle/>
              <a:p>
                <a:pPr algn="ctr"/>
                <a:r>
                  <a:rPr lang="en-US" sz="1500" dirty="0" smtClean="0">
                    <a:solidFill>
                      <a:schemeClr val="tx1"/>
                    </a:solidFill>
                    <a:latin typeface="Calibri" pitchFamily="34" charset="0"/>
                    <a:cs typeface="Courier New" pitchFamily="49" charset="0"/>
                  </a:rPr>
                  <a:t>Validate Privileges</a:t>
                </a: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097201" y="3684794"/>
                <a:ext cx="2116000" cy="685800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ctr" anchorCtr="0"/>
              <a:lstStyle/>
              <a:p>
                <a:pPr algn="ctr"/>
                <a:r>
                  <a:rPr lang="en-US" sz="1500" dirty="0" smtClean="0">
                    <a:solidFill>
                      <a:schemeClr val="tx1"/>
                    </a:solidFill>
                    <a:latin typeface="Calibri" pitchFamily="34" charset="0"/>
                    <a:cs typeface="Courier New" pitchFamily="49" charset="0"/>
                  </a:rPr>
                  <a:t>Optimizer Calculations</a:t>
                </a:r>
              </a:p>
            </p:txBody>
          </p:sp>
          <p:cxnSp>
            <p:nvCxnSpPr>
              <p:cNvPr id="33" name="Straight Arrow Connector 32"/>
              <p:cNvCxnSpPr>
                <a:stCxn id="17" idx="2"/>
                <a:endCxn id="21" idx="0"/>
              </p:cNvCxnSpPr>
              <p:nvPr/>
            </p:nvCxnSpPr>
            <p:spPr>
              <a:xfrm rot="5400000">
                <a:off x="5040901" y="2634871"/>
                <a:ext cx="228600" cy="158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>
                <a:stCxn id="21" idx="2"/>
                <a:endCxn id="22" idx="0"/>
              </p:cNvCxnSpPr>
              <p:nvPr/>
            </p:nvCxnSpPr>
            <p:spPr>
              <a:xfrm rot="5400000">
                <a:off x="5030290" y="3559882"/>
                <a:ext cx="249823" cy="158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0" name="Shape 39"/>
          <p:cNvCxnSpPr>
            <a:endCxn id="12" idx="3"/>
          </p:cNvCxnSpPr>
          <p:nvPr/>
        </p:nvCxnSpPr>
        <p:spPr>
          <a:xfrm rot="5400000">
            <a:off x="5051664" y="4585143"/>
            <a:ext cx="1039606" cy="61368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hape 23"/>
          <p:cNvCxnSpPr>
            <a:stCxn id="6" idx="3"/>
            <a:endCxn id="17" idx="1"/>
          </p:cNvCxnSpPr>
          <p:nvPr/>
        </p:nvCxnSpPr>
        <p:spPr>
          <a:xfrm flipV="1">
            <a:off x="3237706" y="2179257"/>
            <a:ext cx="1582600" cy="1507917"/>
          </a:xfrm>
          <a:prstGeom prst="bentConnector3">
            <a:avLst>
              <a:gd name="adj1" fmla="val 50000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Library Cache Architecture - Past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smtClean="0"/>
              <a:t>Only 67 latches for 131,072 hash buckets</a:t>
            </a:r>
          </a:p>
          <a:p>
            <a:r>
              <a:rPr lang="en-US" dirty="0" smtClean="0"/>
              <a:t>1956 hash buckets per latch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905685" y="3962400"/>
            <a:ext cx="1284514" cy="3810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925293" y="2243540"/>
            <a:ext cx="6204061" cy="1502228"/>
            <a:chOff x="914400" y="2209800"/>
            <a:chExt cx="6204061" cy="1502228"/>
          </a:xfrm>
        </p:grpSpPr>
        <p:grpSp>
          <p:nvGrpSpPr>
            <p:cNvPr id="44" name="Group 43"/>
            <p:cNvGrpSpPr/>
            <p:nvPr/>
          </p:nvGrpSpPr>
          <p:grpSpPr>
            <a:xfrm>
              <a:off x="2916578" y="2209800"/>
              <a:ext cx="4201883" cy="1502228"/>
              <a:chOff x="827316" y="2188030"/>
              <a:chExt cx="4201883" cy="1502228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827316" y="2188030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2514600" y="2209800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2" name="Straight Arrow Connector 11"/>
              <p:cNvCxnSpPr/>
              <p:nvPr/>
            </p:nvCxnSpPr>
            <p:spPr>
              <a:xfrm>
                <a:off x="2144485" y="2340427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rot="10800000">
                <a:off x="2144485" y="2492827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ounded Rectangle 18"/>
              <p:cNvSpPr/>
              <p:nvPr/>
            </p:nvSpPr>
            <p:spPr>
              <a:xfrm>
                <a:off x="3733800" y="2209800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>
                <a:off x="3276600" y="2362200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rot="10800000">
                <a:off x="3276600" y="2514600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>
                <a:stCxn id="19" idx="3"/>
              </p:cNvCxnSpPr>
              <p:nvPr/>
            </p:nvCxnSpPr>
            <p:spPr>
              <a:xfrm>
                <a:off x="4517571" y="2427514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Rounded Rectangle 40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2" name="Straight Arrow Connector 41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Rounded Rectangle 49"/>
            <p:cNvSpPr/>
            <p:nvPr/>
          </p:nvSpPr>
          <p:spPr>
            <a:xfrm>
              <a:off x="914400" y="2766559"/>
              <a:ext cx="1295400" cy="40277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Latch 1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Straight Arrow Connector 51"/>
            <p:cNvCxnSpPr>
              <a:stCxn id="50" idx="3"/>
              <a:endCxn id="5" idx="1"/>
            </p:cNvCxnSpPr>
            <p:nvPr/>
          </p:nvCxnSpPr>
          <p:spPr>
            <a:xfrm flipV="1">
              <a:off x="2209800" y="2547257"/>
              <a:ext cx="706778" cy="4206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50" idx="3"/>
            </p:cNvCxnSpPr>
            <p:nvPr/>
          </p:nvCxnSpPr>
          <p:spPr>
            <a:xfrm>
              <a:off x="2209800" y="2967944"/>
              <a:ext cx="695885" cy="3522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925293" y="4511622"/>
            <a:ext cx="7292641" cy="1524001"/>
            <a:chOff x="903507" y="4332512"/>
            <a:chExt cx="7292641" cy="1524001"/>
          </a:xfrm>
        </p:grpSpPr>
        <p:grpSp>
          <p:nvGrpSpPr>
            <p:cNvPr id="45" name="Group 44"/>
            <p:cNvGrpSpPr/>
            <p:nvPr/>
          </p:nvGrpSpPr>
          <p:grpSpPr>
            <a:xfrm>
              <a:off x="2916578" y="4332512"/>
              <a:ext cx="5279570" cy="1524001"/>
              <a:chOff x="827316" y="4310742"/>
              <a:chExt cx="5279570" cy="1524001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N+131,070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N+131,071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Rounded Rectangle 34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6" name="Straight Arrow Connector 35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Rounded Rectangle 70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ounded Rectangle 78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0" name="Straight Arrow Connector 79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Arrow Connector 80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Arrow Connector 83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Rounded Rectangle 55"/>
            <p:cNvSpPr/>
            <p:nvPr/>
          </p:nvSpPr>
          <p:spPr>
            <a:xfrm>
              <a:off x="903507" y="4932817"/>
              <a:ext cx="1295400" cy="40277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Latch 67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Straight Arrow Connector 56"/>
            <p:cNvCxnSpPr>
              <a:stCxn id="56" idx="3"/>
            </p:cNvCxnSpPr>
            <p:nvPr/>
          </p:nvCxnSpPr>
          <p:spPr>
            <a:xfrm flipV="1">
              <a:off x="2198907" y="4713515"/>
              <a:ext cx="706778" cy="4206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>
              <a:stCxn id="56" idx="3"/>
            </p:cNvCxnSpPr>
            <p:nvPr/>
          </p:nvCxnSpPr>
          <p:spPr>
            <a:xfrm>
              <a:off x="2198907" y="5134202"/>
              <a:ext cx="695885" cy="3522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Library Cache Architecture – 11g+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err="1" smtClean="0"/>
              <a:t>Mutex</a:t>
            </a:r>
            <a:r>
              <a:rPr lang="en-US" dirty="0" smtClean="0"/>
              <a:t> on each hash bucket</a:t>
            </a:r>
          </a:p>
          <a:p>
            <a:r>
              <a:rPr lang="en-US" dirty="0" smtClean="0"/>
              <a:t>Less contention for Hash Bucket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118" name="Group 117"/>
          <p:cNvGrpSpPr/>
          <p:nvPr/>
        </p:nvGrpSpPr>
        <p:grpSpPr>
          <a:xfrm>
            <a:off x="1841166" y="2153444"/>
            <a:ext cx="4201883" cy="674914"/>
            <a:chOff x="827316" y="2189618"/>
            <a:chExt cx="4201883" cy="674914"/>
          </a:xfrm>
        </p:grpSpPr>
        <p:grpSp>
          <p:nvGrpSpPr>
            <p:cNvPr id="59" name="Group 58"/>
            <p:cNvGrpSpPr/>
            <p:nvPr/>
          </p:nvGrpSpPr>
          <p:grpSpPr>
            <a:xfrm>
              <a:off x="827316" y="2189618"/>
              <a:ext cx="4201883" cy="674914"/>
              <a:chOff x="827316" y="2189618"/>
              <a:chExt cx="4201883" cy="674914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827316" y="2189618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ounded Rectangle 61"/>
              <p:cNvSpPr/>
              <p:nvPr/>
            </p:nvSpPr>
            <p:spPr>
              <a:xfrm>
                <a:off x="25146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2144485" y="23420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rot="10800000">
                <a:off x="2144485" y="24944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ounded Rectangle 64"/>
              <p:cNvSpPr/>
              <p:nvPr/>
            </p:nvSpPr>
            <p:spPr>
              <a:xfrm>
                <a:off x="37338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3276600" y="2363788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rot="10800000">
                <a:off x="3276600" y="2516188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65" idx="3"/>
              </p:cNvCxnSpPr>
              <p:nvPr/>
            </p:nvCxnSpPr>
            <p:spPr>
              <a:xfrm>
                <a:off x="4517571" y="2429102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0" name="Rectangle 109"/>
            <p:cNvSpPr/>
            <p:nvPr/>
          </p:nvSpPr>
          <p:spPr>
            <a:xfrm>
              <a:off x="827316" y="2516191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1841166" y="2957397"/>
            <a:ext cx="2884714" cy="696687"/>
            <a:chOff x="827316" y="2993571"/>
            <a:chExt cx="2884714" cy="696687"/>
          </a:xfrm>
        </p:grpSpPr>
        <p:grpSp>
          <p:nvGrpSpPr>
            <p:cNvPr id="74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Rectangle 112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1831072" y="4368352"/>
            <a:ext cx="5279570" cy="696687"/>
            <a:chOff x="827316" y="4310742"/>
            <a:chExt cx="5279570" cy="696687"/>
          </a:xfrm>
        </p:grpSpPr>
        <p:grpSp>
          <p:nvGrpSpPr>
            <p:cNvPr id="88" name="Group 87"/>
            <p:cNvGrpSpPr/>
            <p:nvPr/>
          </p:nvGrpSpPr>
          <p:grpSpPr>
            <a:xfrm>
              <a:off x="827316" y="4310742"/>
              <a:ext cx="5279570" cy="696687"/>
              <a:chOff x="827316" y="4310742"/>
              <a:chExt cx="5279570" cy="696687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N+131,070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Rounded Rectangle 92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Arrow Connector 93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Rounded Rectangle 98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Arrow Connector 100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4" name="Rectangle 113"/>
            <p:cNvSpPr/>
            <p:nvPr/>
          </p:nvSpPr>
          <p:spPr>
            <a:xfrm>
              <a:off x="827316" y="4659088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1831072" y="5217439"/>
            <a:ext cx="2884711" cy="674914"/>
            <a:chOff x="827316" y="5159829"/>
            <a:chExt cx="2884711" cy="674914"/>
          </a:xfrm>
        </p:grpSpPr>
        <p:grpSp>
          <p:nvGrpSpPr>
            <p:cNvPr id="102" name="Group 101"/>
            <p:cNvGrpSpPr/>
            <p:nvPr/>
          </p:nvGrpSpPr>
          <p:grpSpPr>
            <a:xfrm>
              <a:off x="827316" y="5159829"/>
              <a:ext cx="2884711" cy="674914"/>
              <a:chOff x="827316" y="5159829"/>
              <a:chExt cx="2884711" cy="674914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6" name="Rectangle 115"/>
            <p:cNvSpPr/>
            <p:nvPr/>
          </p:nvSpPr>
          <p:spPr>
            <a:xfrm>
              <a:off x="827316" y="5486402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84" name="Rectangle 83"/>
          <p:cNvSpPr/>
          <p:nvPr/>
        </p:nvSpPr>
        <p:spPr>
          <a:xfrm>
            <a:off x="1841955" y="3848100"/>
            <a:ext cx="1284514" cy="4191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Process – Library Cache Detail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1" y="2514600"/>
            <a:ext cx="8239124" cy="3810000"/>
          </a:xfrm>
        </p:spPr>
        <p:txBody>
          <a:bodyPr>
            <a:normAutofit/>
          </a:bodyPr>
          <a:lstStyle/>
          <a:p>
            <a:r>
              <a:rPr lang="en-US" dirty="0" smtClean="0"/>
              <a:t>SQLHASH – which bucket should it be in?</a:t>
            </a:r>
          </a:p>
          <a:p>
            <a:endParaRPr lang="en-US" dirty="0" smtClean="0"/>
          </a:p>
          <a:p>
            <a:r>
              <a:rPr lang="en-US" dirty="0" smtClean="0"/>
              <a:t>Start with </a:t>
            </a:r>
            <a:r>
              <a:rPr lang="en-US" dirty="0" err="1" smtClean="0"/>
              <a:t>cursortrace</a:t>
            </a:r>
            <a:r>
              <a:rPr lang="en-US" dirty="0" smtClean="0"/>
              <a:t> level 580</a:t>
            </a:r>
          </a:p>
          <a:p>
            <a:endParaRPr lang="en-US" dirty="0" smtClean="0"/>
          </a:p>
          <a:p>
            <a:r>
              <a:rPr lang="en-US" dirty="0" smtClean="0"/>
              <a:t>Disclaimer: I knew the SQLHASH decimal value prior to running the 580 trace.</a:t>
            </a:r>
          </a:p>
          <a:p>
            <a:pPr lvl="1"/>
            <a:r>
              <a:rPr lang="en-US" dirty="0" smtClean="0"/>
              <a:t>Query </a:t>
            </a:r>
            <a:r>
              <a:rPr lang="en-US" dirty="0" err="1" smtClean="0"/>
              <a:t>v$sql</a:t>
            </a:r>
            <a:endParaRPr lang="en-US" dirty="0" smtClean="0"/>
          </a:p>
          <a:p>
            <a:pPr lvl="1"/>
            <a:r>
              <a:rPr lang="en-US" dirty="0" smtClean="0"/>
              <a:t>Use SQL_ID from 10046 trace</a:t>
            </a:r>
            <a:br>
              <a:rPr lang="en-US" dirty="0" smtClean="0"/>
            </a:b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select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hash_value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from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v$sql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sql_id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= '2yhyu5brg860s';</a:t>
            </a:r>
            <a:endParaRPr lang="en-US" sz="15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7200" y="1295401"/>
            <a:ext cx="8239125" cy="91439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Dump Explanation – </a:t>
            </a:r>
            <a:r>
              <a:rPr lang="en-US" dirty="0" err="1" smtClean="0"/>
              <a:t>cursortrace</a:t>
            </a:r>
            <a:r>
              <a:rPr lang="en-US" dirty="0" smtClean="0"/>
              <a:t> level 580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333500"/>
            <a:ext cx="8239124" cy="47625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'immediate trace name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580, address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4008974360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';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PARSING SQLTEXT=select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SQLHASH=eef41818     = decimal 4008974360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no suitable child found (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hash_match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=0)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allocated new child slot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=eef41818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insert child into incomplete list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=25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Created new child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#0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=0x7fdcce74f7c8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chd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=0xa54a2760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Pin new child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#0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=0x7fdcce74f7c8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chd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=0xa54a2760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Add new child to parent list pi=0xa5455168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kkssbt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opitca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complete 0xa5454168 0xa2e7e838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remove child from incomplete list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insert child into hash table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Cursor about get executed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Checking for already pinned child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Cursor unmapped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Closing cursor</a:t>
            </a:r>
            <a:endParaRPr lang="en-US" sz="15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6096000" y="3581400"/>
            <a:ext cx="2200836" cy="838200"/>
          </a:xfrm>
          <a:prstGeom prst="wedgeRoundRectCallout">
            <a:avLst>
              <a:gd name="adj1" fmla="val -145477"/>
              <a:gd name="adj2" fmla="val 38636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Hard Parse occurs at this point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SQLHASH to Hash Bucket – Details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333500"/>
            <a:ext cx="8239124" cy="14097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cursorlevel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580 trace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PARSING SQLTEXT=select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SQLHASH=eef41818     = decimal 4008974360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1" y="3505200"/>
            <a:ext cx="8239124" cy="2209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1818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1818 (hex) = 6168 decimal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Actually it also includes the least significant bit of the hex position where the 4 exists eef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1818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(4 = 0100 binary so not used)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0x0001FFFF = 131071 (total # of hash buckets = 131072)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SQLHASH in Library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smtClean="0"/>
              <a:t>Valid SQLHASH added to Library Cache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19</a:t>
            </a:fld>
            <a:endParaRPr lang="en-US" dirty="0"/>
          </a:p>
        </p:txBody>
      </p:sp>
      <p:grpSp>
        <p:nvGrpSpPr>
          <p:cNvPr id="5" name="Group 117"/>
          <p:cNvGrpSpPr/>
          <p:nvPr/>
        </p:nvGrpSpPr>
        <p:grpSpPr>
          <a:xfrm>
            <a:off x="827316" y="1685361"/>
            <a:ext cx="4201883" cy="674914"/>
            <a:chOff x="827316" y="2189618"/>
            <a:chExt cx="4201883" cy="674914"/>
          </a:xfrm>
        </p:grpSpPr>
        <p:grpSp>
          <p:nvGrpSpPr>
            <p:cNvPr id="6" name="Group 58"/>
            <p:cNvGrpSpPr/>
            <p:nvPr/>
          </p:nvGrpSpPr>
          <p:grpSpPr>
            <a:xfrm>
              <a:off x="827316" y="2189618"/>
              <a:ext cx="4201883" cy="674914"/>
              <a:chOff x="827316" y="2189618"/>
              <a:chExt cx="4201883" cy="674914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827316" y="2189618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ounded Rectangle 61"/>
              <p:cNvSpPr/>
              <p:nvPr/>
            </p:nvSpPr>
            <p:spPr>
              <a:xfrm>
                <a:off x="25146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2144485" y="23420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rot="10800000">
                <a:off x="2144485" y="24944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ounded Rectangle 64"/>
              <p:cNvSpPr/>
              <p:nvPr/>
            </p:nvSpPr>
            <p:spPr>
              <a:xfrm>
                <a:off x="37338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3276600" y="2363788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rot="10800000">
                <a:off x="3276600" y="2516188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65" idx="3"/>
              </p:cNvCxnSpPr>
              <p:nvPr/>
            </p:nvCxnSpPr>
            <p:spPr>
              <a:xfrm>
                <a:off x="4517571" y="2429102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0" name="Rectangle 109"/>
            <p:cNvSpPr/>
            <p:nvPr/>
          </p:nvSpPr>
          <p:spPr>
            <a:xfrm>
              <a:off x="827316" y="2516191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118"/>
          <p:cNvGrpSpPr/>
          <p:nvPr/>
        </p:nvGrpSpPr>
        <p:grpSpPr>
          <a:xfrm>
            <a:off x="827316" y="2489314"/>
            <a:ext cx="2884714" cy="696687"/>
            <a:chOff x="827316" y="2993571"/>
            <a:chExt cx="2884714" cy="696687"/>
          </a:xfrm>
        </p:grpSpPr>
        <p:grpSp>
          <p:nvGrpSpPr>
            <p:cNvPr id="8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Rectangle 112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119"/>
          <p:cNvGrpSpPr/>
          <p:nvPr/>
        </p:nvGrpSpPr>
        <p:grpSpPr>
          <a:xfrm>
            <a:off x="827314" y="4746169"/>
            <a:ext cx="5279570" cy="696687"/>
            <a:chOff x="827316" y="4310742"/>
            <a:chExt cx="5279570" cy="696687"/>
          </a:xfrm>
        </p:grpSpPr>
        <p:grpSp>
          <p:nvGrpSpPr>
            <p:cNvPr id="10" name="Group 87"/>
            <p:cNvGrpSpPr/>
            <p:nvPr/>
          </p:nvGrpSpPr>
          <p:grpSpPr>
            <a:xfrm>
              <a:off x="827316" y="4310742"/>
              <a:ext cx="5279570" cy="696687"/>
              <a:chOff x="827316" y="4310742"/>
              <a:chExt cx="5279570" cy="696687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N+131,070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Rounded Rectangle 92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Arrow Connector 93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Rounded Rectangle 98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Arrow Connector 100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4" name="Rectangle 113"/>
            <p:cNvSpPr/>
            <p:nvPr/>
          </p:nvSpPr>
          <p:spPr>
            <a:xfrm>
              <a:off x="827316" y="4659088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20"/>
          <p:cNvGrpSpPr/>
          <p:nvPr/>
        </p:nvGrpSpPr>
        <p:grpSpPr>
          <a:xfrm>
            <a:off x="827314" y="5595256"/>
            <a:ext cx="2884711" cy="674914"/>
            <a:chOff x="827316" y="5159829"/>
            <a:chExt cx="2884711" cy="674914"/>
          </a:xfrm>
        </p:grpSpPr>
        <p:grpSp>
          <p:nvGrpSpPr>
            <p:cNvPr id="12" name="Group 101"/>
            <p:cNvGrpSpPr/>
            <p:nvPr/>
          </p:nvGrpSpPr>
          <p:grpSpPr>
            <a:xfrm>
              <a:off x="827316" y="5159829"/>
              <a:ext cx="2884711" cy="674914"/>
              <a:chOff x="827316" y="5159829"/>
              <a:chExt cx="2884711" cy="674914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6" name="Rectangle 115"/>
            <p:cNvSpPr/>
            <p:nvPr/>
          </p:nvSpPr>
          <p:spPr>
            <a:xfrm>
              <a:off x="827316" y="5486402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56"/>
          <p:cNvGrpSpPr/>
          <p:nvPr/>
        </p:nvGrpSpPr>
        <p:grpSpPr>
          <a:xfrm>
            <a:off x="849086" y="3528900"/>
            <a:ext cx="2884714" cy="696687"/>
            <a:chOff x="827316" y="2993571"/>
            <a:chExt cx="2884714" cy="696687"/>
          </a:xfrm>
        </p:grpSpPr>
        <p:grpSp>
          <p:nvGrpSpPr>
            <p:cNvPr id="14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6168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ounded Rectangle 71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3" name="Straight Arrow Connector 72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Rectangle 60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1" name="Rectangular Callout 110"/>
          <p:cNvSpPr/>
          <p:nvPr/>
        </p:nvSpPr>
        <p:spPr>
          <a:xfrm>
            <a:off x="5867400" y="3833703"/>
            <a:ext cx="2200836" cy="1157736"/>
          </a:xfrm>
          <a:prstGeom prst="wedgeRectCallout">
            <a:avLst>
              <a:gd name="adj1" fmla="val -253575"/>
              <a:gd name="adj2" fmla="val -18688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Hash Bucket 6168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5867400" y="4261755"/>
            <a:ext cx="1600200" cy="7293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</a:rPr>
              <a:t>Mutex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0xa92472c0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5383"/>
            <a:ext cx="8239125" cy="4857540"/>
          </a:xfrm>
        </p:spPr>
        <p:txBody>
          <a:bodyPr/>
          <a:lstStyle/>
          <a:p>
            <a:r>
              <a:rPr lang="en-US" dirty="0" smtClean="0"/>
              <a:t>Michael Cunningham</a:t>
            </a:r>
          </a:p>
          <a:p>
            <a:pPr lvl="1"/>
            <a:r>
              <a:rPr lang="en-US" dirty="0" smtClean="0"/>
              <a:t>Software Engineer for 10 years</a:t>
            </a:r>
          </a:p>
          <a:p>
            <a:pPr lvl="1"/>
            <a:r>
              <a:rPr lang="en-US" dirty="0" smtClean="0"/>
              <a:t>DBA for 13 years</a:t>
            </a:r>
          </a:p>
          <a:p>
            <a:pPr lvl="1"/>
            <a:r>
              <a:rPr lang="en-US" dirty="0" smtClean="0"/>
              <a:t>Hobbies</a:t>
            </a:r>
          </a:p>
          <a:p>
            <a:pPr lvl="2"/>
            <a:r>
              <a:rPr lang="en-US" dirty="0" smtClean="0"/>
              <a:t>Sailing</a:t>
            </a:r>
          </a:p>
          <a:p>
            <a:pPr lvl="2"/>
            <a:r>
              <a:rPr lang="en-US" dirty="0" err="1" smtClean="0"/>
              <a:t>Rving</a:t>
            </a:r>
            <a:endParaRPr lang="en-US" dirty="0" smtClean="0"/>
          </a:p>
          <a:p>
            <a:pPr lvl="2"/>
            <a:r>
              <a:rPr lang="en-US" dirty="0" smtClean="0"/>
              <a:t>Snow Skiing</a:t>
            </a:r>
          </a:p>
          <a:p>
            <a:pPr lvl="2"/>
            <a:r>
              <a:rPr lang="en-US" dirty="0" smtClean="0"/>
              <a:t>Backpacking</a:t>
            </a:r>
          </a:p>
          <a:p>
            <a:pPr lvl="2"/>
            <a:r>
              <a:rPr lang="en-US" dirty="0" smtClean="0"/>
              <a:t>Winemaking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</p:spPr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pic>
        <p:nvPicPr>
          <p:cNvPr id="1026" name="Picture 2" descr="C:\Users\mcunningham\Documents\thumb\dba\projects\deep_dive\sailing_gg_bridg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53000" y="1166398"/>
            <a:ext cx="3591646" cy="2020301"/>
          </a:xfrm>
          <a:prstGeom prst="rect">
            <a:avLst/>
          </a:prstGeom>
          <a:noFill/>
        </p:spPr>
      </p:pic>
      <p:pic>
        <p:nvPicPr>
          <p:cNvPr id="1027" name="Picture 3" descr="C:\Users\mcunningham\Documents\thumb\dba\projects\deep_dive\sailing_sf_city_at_night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47713" y="3352800"/>
            <a:ext cx="5096933" cy="2867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467060"/>
            <a:ext cx="8239125" cy="445476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Hash Bucket Dump + Hash Chains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setmypid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dump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library_cache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4;</a:t>
            </a:r>
          </a:p>
          <a:p>
            <a:pPr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Bucket: #=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6168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=0xa92472c0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(309237645312, 74, 0, 6)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LibraryHandle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  Address=0xa78fcce8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Hash=eef41818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LockMode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PinMode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LoadLockMode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Status=VALD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  Name=select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object_type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tt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where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FullHashValue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=6c031a95f33a73052f43da2aeef41818 Namespace=SQL AREA(00) Type=CURSOR(00)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ContainerId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ContainerUid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Identifier=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4008974360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OwnerIdn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=67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Statistics: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InvalidationCount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ExecutionCount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=5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LoadCount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=3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ActiveLocks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TotalLockCount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=5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TotalPinCount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Counters: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BrokenCount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RevocablePointer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KeepDependency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=2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Version=0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BucketInUse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=4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HandleInUse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=4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HandleReferenceCount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Concurrency: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DependencyMutex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=0xa78fcd98(0, 7, 0, 0)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=0xa78fce30(72, 169, 0, 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25676" y="3167743"/>
            <a:ext cx="2742560" cy="283028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eef41818 = 400974360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199" y="1467060"/>
            <a:ext cx="8239125" cy="4487426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Dump of Library Cache Buckets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59"/>
            <a:ext cx="8239125" cy="448742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setmypid</a:t>
            </a: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dump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library_cache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2;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LIBRARY CACHE HASH TABLE: size=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131072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count=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7605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Buckets with more than 20 objects: NONE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Hash Chain Size     Number of Buckets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---------------     -----------------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0                123711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1                  7119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2                   240      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= 7605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3                     2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4                     0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. . .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&gt;20                    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6" name="Right Brace 5"/>
          <p:cNvSpPr/>
          <p:nvPr/>
        </p:nvSpPr>
        <p:spPr>
          <a:xfrm>
            <a:off x="5181600" y="4114800"/>
            <a:ext cx="609600" cy="838200"/>
          </a:xfrm>
          <a:prstGeom prst="rightBrac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1" y="2600431"/>
            <a:ext cx="8239125" cy="212396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dirty="0" smtClean="0"/>
              <a:t>Dump of Library Hash Chain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67060"/>
            <a:ext cx="8087446" cy="476291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Execution to set bind variable also can be found in the Library Cache</a:t>
            </a:r>
          </a:p>
          <a:p>
            <a:pPr>
              <a:buNone/>
            </a:pP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pPr>
              <a:buNone/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Bucket: #=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109569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=0xa9638f28(309237645312, 73, 0, 6)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LibraryHandle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:  Address=0xa3eb6758 Hash=406dac01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LockMode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PinMode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LoadLockMode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 Status=VALD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ObjectName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:  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Name=BEGIN :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 := 'DBMS_TRACE_LIB'; END;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1" y="4876800"/>
            <a:ext cx="8087446" cy="12192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201" y="1905000"/>
            <a:ext cx="8087445" cy="12954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</p:spPr>
        <p:txBody>
          <a:bodyPr/>
          <a:lstStyle/>
          <a:p>
            <a:r>
              <a:rPr lang="en-US" dirty="0" smtClean="0"/>
              <a:t>What Do We Know At This Point?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6" cy="5054322"/>
          </a:xfrm>
        </p:spPr>
        <p:txBody>
          <a:bodyPr>
            <a:normAutofit fontScale="62500" lnSpcReduction="20000"/>
          </a:bodyPr>
          <a:lstStyle/>
          <a:p>
            <a:r>
              <a:rPr lang="en-US" sz="3500" dirty="0" smtClean="0"/>
              <a:t>Query is valid with SQLHASH &amp; SQL_ID in Library Cache</a:t>
            </a:r>
          </a:p>
          <a:p>
            <a:r>
              <a:rPr lang="en-US" sz="3500" dirty="0" smtClean="0"/>
              <a:t>Execution Plan</a:t>
            </a: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Id  | Operation                            | Name    | Rows  | Bytes | Cost  | Time     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0   | SELECT STATEMENT                     |         |       |       |     2 |          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1   |  TABLE ACCESS BY INDEX ROWID BATCHED | TT      |     1 |    37 |     2 |  00:00:01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2   |   INDEX RANGE SCAN                   | TT_IE1  |     1 |       |     1 |  00:00:01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endParaRPr lang="en-US" dirty="0" smtClean="0"/>
          </a:p>
          <a:p>
            <a:r>
              <a:rPr lang="en-US" sz="3500" dirty="0" smtClean="0"/>
              <a:t>Data Dictionary information loaded in Dictionary Cache</a:t>
            </a:r>
          </a:p>
          <a:p>
            <a:pPr lvl="1"/>
            <a:r>
              <a:rPr lang="en-US" sz="3200" dirty="0" err="1" smtClean="0"/>
              <a:t>Tablespace</a:t>
            </a:r>
            <a:r>
              <a:rPr lang="en-US" sz="3200" dirty="0" smtClean="0"/>
              <a:t> #</a:t>
            </a:r>
          </a:p>
          <a:p>
            <a:pPr lvl="1"/>
            <a:r>
              <a:rPr lang="en-US" sz="3200" dirty="0" smtClean="0"/>
              <a:t>File #</a:t>
            </a:r>
          </a:p>
          <a:p>
            <a:pPr lvl="1"/>
            <a:r>
              <a:rPr lang="en-US" sz="3200" dirty="0" smtClean="0"/>
              <a:t>Starting block #</a:t>
            </a:r>
          </a:p>
          <a:p>
            <a:pPr lvl="1"/>
            <a:endParaRPr lang="en-US" sz="3200" dirty="0" smtClean="0"/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OBJ#             TS#      FILE#     BLOCK#</a:t>
            </a: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---------- ---------- ---------- ----------</a:t>
            </a: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    20678          4          4       8482</a:t>
            </a:r>
          </a:p>
          <a:p>
            <a:pPr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20679          4          4       8530  &lt;--</a:t>
            </a:r>
            <a:r>
              <a:rPr lang="en-US" sz="24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 TT_IE1 Index</a:t>
            </a:r>
            <a:endParaRPr lang="en-US" sz="24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    20681          4          4       1074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Dictionary Cache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Also known as Row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Contains information about the objects in the database</a:t>
            </a:r>
          </a:p>
          <a:p>
            <a:r>
              <a:rPr lang="en-US" dirty="0" smtClean="0"/>
              <a:t>Needed to determine</a:t>
            </a:r>
          </a:p>
          <a:p>
            <a:pPr lvl="1"/>
            <a:r>
              <a:rPr lang="en-US" dirty="0" smtClean="0"/>
              <a:t>Privileges to objects</a:t>
            </a:r>
          </a:p>
          <a:p>
            <a:pPr lvl="1"/>
            <a:r>
              <a:rPr lang="en-US" dirty="0" smtClean="0"/>
              <a:t>Indexes on tables</a:t>
            </a:r>
          </a:p>
          <a:p>
            <a:pPr lvl="1"/>
            <a:r>
              <a:rPr lang="en-US" dirty="0" smtClean="0"/>
              <a:t>Constraints on columns</a:t>
            </a:r>
          </a:p>
          <a:p>
            <a:pPr lvl="1"/>
            <a:r>
              <a:rPr lang="en-US" dirty="0" smtClean="0"/>
              <a:t>Statistics about tables, indexes</a:t>
            </a:r>
          </a:p>
          <a:p>
            <a:pPr lvl="1"/>
            <a:r>
              <a:rPr lang="en-US" dirty="0" smtClean="0"/>
              <a:t>Histogram information</a:t>
            </a:r>
          </a:p>
          <a:p>
            <a:pPr lvl="1"/>
            <a:r>
              <a:rPr lang="en-US" dirty="0" smtClean="0"/>
              <a:t>Optimizer calculations</a:t>
            </a:r>
          </a:p>
          <a:p>
            <a:r>
              <a:rPr lang="en-US" dirty="0" smtClean="0"/>
              <a:t>Stored in Data Dictionary Cache in rows (not blocks)</a:t>
            </a:r>
          </a:p>
          <a:p>
            <a:endParaRPr lang="en-US" dirty="0" smtClean="0"/>
          </a:p>
          <a:p>
            <a:r>
              <a:rPr lang="en-US" dirty="0" smtClean="0"/>
              <a:t>For this presentation – where to begin looking for blocks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25</a:t>
            </a:fld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26</a:t>
            </a:fld>
            <a:endParaRPr 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Parse is Complete – Now Execute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Finding the Blocks and Rows</a:t>
            </a:r>
            <a:br>
              <a:rPr lang="en-US" dirty="0" smtClean="0"/>
            </a:br>
            <a:r>
              <a:rPr lang="en-US" dirty="0" smtClean="0"/>
              <a:t>To Satisfy The 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4038600"/>
            <a:ext cx="8087447" cy="12954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Id  | Operation                            | Name    | Rows  | Bytes | Cost  | Time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0   | SELECT STATEMENT                     |         |       |       |     2 |     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1   |  TABLE ACCESS BY INDEX ROWID BATCHED | TT      |     1 |    37 |     2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2   |   INDEX RANGE SCAN                   | TT_IE1  |     1 |       |     1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 With – What is Execution Plan?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6" cy="2481944"/>
          </a:xfrm>
        </p:spPr>
        <p:txBody>
          <a:bodyPr>
            <a:normAutofit fontScale="62500" lnSpcReduction="20000"/>
          </a:bodyPr>
          <a:lstStyle/>
          <a:p>
            <a:r>
              <a:rPr lang="en-US" sz="3500" dirty="0" smtClean="0"/>
              <a:t>Plan comes from Library Cache (hard or soft parse</a:t>
            </a:r>
            <a:r>
              <a:rPr lang="en-US" sz="3500" dirty="0" smtClean="0"/>
              <a:t>)</a:t>
            </a:r>
          </a:p>
          <a:p>
            <a:endParaRPr lang="en-US" sz="3500" dirty="0" smtClean="0"/>
          </a:p>
          <a:p>
            <a:r>
              <a:rPr lang="en-US" sz="3500" dirty="0" smtClean="0"/>
              <a:t>Data </a:t>
            </a:r>
            <a:r>
              <a:rPr lang="en-US" sz="3500" dirty="0" smtClean="0"/>
              <a:t>row(s</a:t>
            </a:r>
            <a:r>
              <a:rPr lang="en-US" sz="3500" dirty="0" smtClean="0"/>
              <a:t>) are the goal</a:t>
            </a:r>
          </a:p>
          <a:p>
            <a:endParaRPr lang="en-US" sz="3500" dirty="0" smtClean="0"/>
          </a:p>
          <a:p>
            <a:r>
              <a:rPr lang="en-US" sz="3500" dirty="0" smtClean="0"/>
              <a:t>Find </a:t>
            </a:r>
            <a:r>
              <a:rPr lang="en-US" sz="3500" dirty="0" smtClean="0"/>
              <a:t>which index blocks lead to the data block(s</a:t>
            </a:r>
            <a:r>
              <a:rPr lang="en-US" sz="3500" dirty="0" smtClean="0"/>
              <a:t>)</a:t>
            </a:r>
          </a:p>
          <a:p>
            <a:endParaRPr lang="en-US" sz="3500" dirty="0" smtClean="0"/>
          </a:p>
          <a:p>
            <a:r>
              <a:rPr lang="en-US" sz="3500" dirty="0" smtClean="0"/>
              <a:t>OBJECT_NAME = 'DBMS_TRACE_LIB'</a:t>
            </a:r>
          </a:p>
          <a:p>
            <a:endParaRPr lang="en-US" sz="3500" dirty="0" smtClean="0"/>
          </a:p>
          <a:p>
            <a:endParaRPr lang="en-US" sz="3500" dirty="0" smtClean="0"/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Index Tree – 3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734597" y="1676400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ROOT</a:t>
            </a: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87626" y="27420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cxnSp>
        <p:nvCxnSpPr>
          <p:cNvPr id="9" name="Straight Arrow Connector 8"/>
          <p:cNvCxnSpPr>
            <a:stCxn id="6" idx="2"/>
            <a:endCxn id="7" idx="0"/>
          </p:cNvCxnSpPr>
          <p:nvPr/>
        </p:nvCxnSpPr>
        <p:spPr>
          <a:xfrm rot="5400000">
            <a:off x="3352208" y="1940519"/>
            <a:ext cx="456009" cy="11469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731422" y="2742803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73626" y="27420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  <a:endParaRPr lang="en-US" sz="1500" dirty="0" smtClean="0">
              <a:solidFill>
                <a:schemeClr val="tx1"/>
              </a:solidFill>
            </a:endParaRPr>
          </a:p>
        </p:txBody>
      </p:sp>
      <p:cxnSp>
        <p:nvCxnSpPr>
          <p:cNvPr id="14" name="Straight Arrow Connector 13"/>
          <p:cNvCxnSpPr>
            <a:stCxn id="6" idx="2"/>
            <a:endCxn id="10" idx="0"/>
          </p:cNvCxnSpPr>
          <p:nvPr/>
        </p:nvCxnSpPr>
        <p:spPr>
          <a:xfrm rot="5400000">
            <a:off x="3923709" y="2512814"/>
            <a:ext cx="456803" cy="31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2"/>
            <a:endCxn id="12" idx="0"/>
          </p:cNvCxnSpPr>
          <p:nvPr/>
        </p:nvCxnSpPr>
        <p:spPr>
          <a:xfrm rot="16200000" flipH="1">
            <a:off x="4495207" y="1944489"/>
            <a:ext cx="456009" cy="11390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732214" y="38088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  <a:endParaRPr lang="en-US" sz="1500" dirty="0" smtClean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016626" y="38088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  <a:endParaRPr lang="en-US" sz="1500" dirty="0" smtClean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4493420" y="3009503"/>
            <a:ext cx="457200" cy="11414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5635626" y="3008709"/>
            <a:ext cx="457200" cy="1143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874420" y="3808015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  <a:endParaRPr lang="en-US" sz="1500" dirty="0" smtClean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16200000" flipH="1">
            <a:off x="5064920" y="3579415"/>
            <a:ext cx="456406" cy="7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43200" y="5104209"/>
            <a:ext cx="838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DATA</a:t>
            </a:r>
            <a:endParaRPr lang="en-US" sz="1500" dirty="0" smtClean="0">
              <a:solidFill>
                <a:schemeClr val="tx1"/>
              </a:solidFill>
            </a:endParaRPr>
          </a:p>
        </p:txBody>
      </p:sp>
      <p:cxnSp>
        <p:nvCxnSpPr>
          <p:cNvPr id="56" name="Straight Arrow Connector 55"/>
          <p:cNvCxnSpPr>
            <a:stCxn id="20" idx="2"/>
            <a:endCxn id="55" idx="0"/>
          </p:cNvCxnSpPr>
          <p:nvPr/>
        </p:nvCxnSpPr>
        <p:spPr>
          <a:xfrm rot="5400000">
            <a:off x="3313907" y="4266802"/>
            <a:ext cx="685800" cy="9890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Conference Attendees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endParaRPr lang="en-US" sz="3600" dirty="0" smtClean="0"/>
          </a:p>
          <a:p>
            <a:pPr algn="ctr">
              <a:buNone/>
            </a:pPr>
            <a:r>
              <a:rPr lang="en-US" sz="3600" dirty="0" smtClean="0"/>
              <a:t>Thanks for joining this presentation</a:t>
            </a:r>
          </a:p>
          <a:p>
            <a:pPr algn="ctr">
              <a:buNone/>
            </a:pPr>
            <a:endParaRPr lang="en-US" sz="3600" dirty="0" smtClean="0"/>
          </a:p>
          <a:p>
            <a:pPr algn="ctr">
              <a:buNone/>
            </a:pPr>
            <a:r>
              <a:rPr lang="en-US" sz="3600" dirty="0" smtClean="0"/>
              <a:t>Please type in your location</a:t>
            </a:r>
          </a:p>
          <a:p>
            <a:pPr algn="ctr">
              <a:buNone/>
            </a:pPr>
            <a:r>
              <a:rPr lang="en-US" sz="3600" dirty="0" smtClean="0"/>
              <a:t>so we can see who is joining us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TT_IE1 Index Tree – 2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ROOT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734596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63" name="Rectangle 62"/>
          <p:cNvSpPr/>
          <p:nvPr/>
        </p:nvSpPr>
        <p:spPr>
          <a:xfrm>
            <a:off x="6477000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64" name="Straight Arrow Connector 63"/>
          <p:cNvCxnSpPr>
            <a:stCxn id="21" idx="2"/>
            <a:endCxn id="63" idx="0"/>
          </p:cNvCxnSpPr>
          <p:nvPr/>
        </p:nvCxnSpPr>
        <p:spPr>
          <a:xfrm rot="16200000" flipH="1">
            <a:off x="6095602" y="3695302"/>
            <a:ext cx="53419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1" idx="2"/>
            <a:endCxn id="62" idx="0"/>
          </p:cNvCxnSpPr>
          <p:nvPr/>
        </p:nvCxnSpPr>
        <p:spPr>
          <a:xfrm rot="5400000">
            <a:off x="4724400" y="3695700"/>
            <a:ext cx="534197" cy="1370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1" y="3276600"/>
            <a:ext cx="8087446" cy="2590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#,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ts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#,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#,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ind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$</a:t>
            </a: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bo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 = 20677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order by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#;</a:t>
            </a: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OBJ#        TS#      FILE#     BLOCK#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 ---------- ---------- ----------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20678          4          4       8482</a:t>
            </a:r>
          </a:p>
          <a:p>
            <a:pPr>
              <a:buNone/>
            </a:pP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20679          4          4       8530  &lt;--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 TT_IE1 Index</a:t>
            </a:r>
            <a:endParaRPr lang="en-US" sz="16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20681          4          4       1074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Where To Start Index Read?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5" cy="1872344"/>
          </a:xfrm>
        </p:spPr>
        <p:txBody>
          <a:bodyPr>
            <a:normAutofit fontScale="62500" lnSpcReduction="20000"/>
          </a:bodyPr>
          <a:lstStyle/>
          <a:p>
            <a:endParaRPr lang="en-US" dirty="0" smtClean="0"/>
          </a:p>
          <a:p>
            <a:r>
              <a:rPr lang="en-US" sz="3500" dirty="0" smtClean="0"/>
              <a:t>Data Dictionary information loaded in Dictionary Cache</a:t>
            </a:r>
          </a:p>
          <a:p>
            <a:pPr lvl="1"/>
            <a:r>
              <a:rPr lang="en-US" sz="3200" dirty="0" err="1" smtClean="0"/>
              <a:t>Tablespace</a:t>
            </a:r>
            <a:r>
              <a:rPr lang="en-US" sz="3200" dirty="0" smtClean="0"/>
              <a:t> #</a:t>
            </a:r>
          </a:p>
          <a:p>
            <a:pPr lvl="1"/>
            <a:r>
              <a:rPr lang="en-US" sz="3200" dirty="0" smtClean="0"/>
              <a:t>File #</a:t>
            </a:r>
          </a:p>
          <a:p>
            <a:pPr lvl="1"/>
            <a:r>
              <a:rPr lang="en-US" sz="3200" dirty="0" smtClean="0"/>
              <a:t>Starting block #</a:t>
            </a:r>
          </a:p>
          <a:p>
            <a:pPr lvl="1"/>
            <a:endParaRPr lang="en-US" sz="3200" dirty="0" smtClean="0"/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2960915"/>
            <a:ext cx="8087447" cy="3048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Disk file operations I/O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6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FileOperation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 </a:t>
            </a:r>
            <a:r>
              <a:rPr lang="en-US" sz="1600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fileno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=4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filetype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 </a:t>
            </a:r>
            <a:r>
              <a:rPr lang="en-US" sz="1600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=34579524318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15635 file#=4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block#=8531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=34579541744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20836 file#=4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block#=8563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=34579562801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59507 file#=4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block#=754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#=20677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=34579623026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10046 Trace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7"/>
            <a:ext cx="8087446" cy="1567544"/>
          </a:xfrm>
        </p:spPr>
        <p:txBody>
          <a:bodyPr>
            <a:normAutofit/>
          </a:bodyPr>
          <a:lstStyle/>
          <a:p>
            <a:r>
              <a:rPr lang="en-US" dirty="0" smtClean="0"/>
              <a:t>10046 trace shows </a:t>
            </a:r>
            <a:r>
              <a:rPr lang="en-US" b="1" dirty="0" smtClean="0"/>
              <a:t>Disk file operations I/O</a:t>
            </a:r>
          </a:p>
          <a:p>
            <a:r>
              <a:rPr lang="en-US" dirty="0" smtClean="0"/>
              <a:t>Disk file operations I/O can be used for block dumps</a:t>
            </a:r>
          </a:p>
          <a:p>
            <a:r>
              <a:rPr lang="en-US" dirty="0" smtClean="0"/>
              <a:t>Could indicate Oracle performs a dump to find root </a:t>
            </a:r>
            <a:r>
              <a:rPr lang="en-US" dirty="0" smtClean="0"/>
              <a:t>block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2667000"/>
            <a:ext cx="8763000" cy="3352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'immediate trace name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treedump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20679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';</a:t>
            </a:r>
          </a:p>
          <a:p>
            <a:endParaRPr lang="en-US" sz="1600" dirty="0" smtClean="0">
              <a:solidFill>
                <a:schemeClr val="tx1"/>
              </a:solidFill>
            </a:endParaRPr>
          </a:p>
          <a:p>
            <a:endParaRPr lang="en-US" sz="1600" dirty="0" smtClean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 begin tree dump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branch: 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2153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16785747 (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0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83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level: 1)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0x1002154 16785748 (-1: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230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230)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0x1002155 16785749 (0: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232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232)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0x1002156 16785750 (1: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222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222)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...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2173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16785779 (28: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243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243)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...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0x100042b 16778283 (81: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87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87)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 end tree dump</a:t>
            </a: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TREEDUMP of Object 20679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67060"/>
            <a:ext cx="8643257" cy="104754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Object 20679 = Index TT_IE1</a:t>
            </a:r>
          </a:p>
          <a:p>
            <a:r>
              <a:rPr lang="en-US" dirty="0" err="1" smtClean="0"/>
              <a:t>Treedump</a:t>
            </a:r>
            <a:r>
              <a:rPr lang="en-US" dirty="0" smtClean="0"/>
              <a:t> shows where </a:t>
            </a:r>
            <a:r>
              <a:rPr lang="en-US" dirty="0" smtClean="0"/>
              <a:t>root block is located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6509657" y="3048000"/>
            <a:ext cx="2286000" cy="609600"/>
          </a:xfrm>
          <a:prstGeom prst="wedgeRectCallout">
            <a:avLst>
              <a:gd name="adj1" fmla="val -240357"/>
              <a:gd name="adj2" fmla="val 51785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0x100 = File #4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2153 = Block #8531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TT_IE1 Index Tree – Root Block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ROOT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8531</a:t>
            </a:r>
            <a:endParaRPr 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34595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77000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8" name="Straight Arrow Connector 17"/>
          <p:cNvCxnSpPr>
            <a:stCxn id="21" idx="2"/>
            <a:endCxn id="15" idx="0"/>
          </p:cNvCxnSpPr>
          <p:nvPr/>
        </p:nvCxnSpPr>
        <p:spPr>
          <a:xfrm rot="16200000" flipH="1">
            <a:off x="6095602" y="3695302"/>
            <a:ext cx="53419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21" idx="2"/>
            <a:endCxn id="14" idx="0"/>
          </p:cNvCxnSpPr>
          <p:nvPr/>
        </p:nvCxnSpPr>
        <p:spPr>
          <a:xfrm rot="5400000">
            <a:off x="4724400" y="3695700"/>
            <a:ext cx="534197" cy="13708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199" y="2819400"/>
            <a:ext cx="8239125" cy="34105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dump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datafile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block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8531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600" b="1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row#28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[7326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]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16785779=0x100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2173</a:t>
            </a: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0;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13; (13):  44 42 4d 53 5f 53 45 53 53 49 4f 4e 5f</a:t>
            </a:r>
            <a:endParaRPr lang="en-US" sz="1600" b="1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1;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TERM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row#29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[7309]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16785780=0x100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2174</a:t>
            </a: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0;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11; (11):  44 42 4d 53 5f 54 53 44 50 5f 50</a:t>
            </a:r>
            <a:endParaRPr lang="en-US" sz="1600" b="1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1;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TERM</a:t>
            </a: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67743" y="5334000"/>
            <a:ext cx="4234543" cy="674914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↓  ↓  ↓  ↓  ↓  ↓  ↓  ↓  ↓  ↓  ↓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  B  M  S  _  T  S  D  P  _  P</a:t>
            </a: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56857" y="3886200"/>
            <a:ext cx="4911379" cy="674914"/>
          </a:xfrm>
          <a:prstGeom prst="rect">
            <a:avLst/>
          </a:prstGeom>
          <a:solidFill>
            <a:srgbClr val="FFFF99"/>
          </a:solidFill>
          <a:ln w="12700"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↓  </a:t>
            </a:r>
            <a:r>
              <a:rPr lang="pt-BR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↓  ↓  ↓  ↓  ↓  ↓  ↓  ↓  ↓  ↓  ↓  ↓</a:t>
            </a:r>
          </a:p>
          <a:p>
            <a:r>
              <a:rPr lang="pt-BR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  </a:t>
            </a:r>
            <a:r>
              <a:rPr lang="pt-BR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  M  S  _  S  E  S  S  I  O  N  _</a:t>
            </a:r>
            <a:endParaRPr lang="en-US" sz="16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Root Block 8531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75656"/>
            <a:ext cx="7924800" cy="1352340"/>
          </a:xfrm>
        </p:spPr>
        <p:txBody>
          <a:bodyPr>
            <a:normAutofit/>
          </a:bodyPr>
          <a:lstStyle/>
          <a:p>
            <a:r>
              <a:rPr lang="en-US" dirty="0" smtClean="0"/>
              <a:t>Looking </a:t>
            </a:r>
            <a:r>
              <a:rPr lang="en-US" dirty="0" smtClean="0"/>
              <a:t>for </a:t>
            </a:r>
            <a:r>
              <a:rPr lang="en-US" dirty="0" smtClean="0"/>
              <a:t>the </a:t>
            </a:r>
            <a:r>
              <a:rPr lang="en-US" dirty="0" smtClean="0"/>
              <a:t>Leaf Node </a:t>
            </a:r>
            <a:r>
              <a:rPr lang="en-US" dirty="0" smtClean="0"/>
              <a:t>containing </a:t>
            </a:r>
            <a:r>
              <a:rPr lang="en-US" dirty="0" smtClean="0"/>
              <a:t>DBMS_TRACE_LIB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col</a:t>
            </a:r>
            <a:r>
              <a:rPr lang="en-US" dirty="0" smtClean="0"/>
              <a:t>" shows first entry </a:t>
            </a:r>
            <a:r>
              <a:rPr lang="en-US" dirty="0" smtClean="0"/>
              <a:t>existing in leaf block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6091238" y="2261296"/>
            <a:ext cx="2600324" cy="533400"/>
          </a:xfrm>
          <a:prstGeom prst="wedgeRectCallout">
            <a:avLst>
              <a:gd name="adj1" fmla="val -92046"/>
              <a:gd name="adj2" fmla="val 168623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Hex 2173 = Block# 8563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TT_IE1 Index Tree – </a:t>
            </a:r>
            <a:r>
              <a:rPr lang="en-US" dirty="0" smtClean="0"/>
              <a:t>Leaf Block </a:t>
            </a:r>
            <a:r>
              <a:rPr lang="en-US" dirty="0" smtClean="0"/>
              <a:t>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ROOT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8531</a:t>
            </a:r>
            <a:endParaRPr 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LEAF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8563</a:t>
            </a:r>
            <a:endParaRPr lang="en-US" sz="1600" b="1" dirty="0" smtClean="0">
              <a:solidFill>
                <a:schemeClr val="bg1"/>
              </a:solidFill>
            </a:endParaRP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34596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77000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21" idx="2"/>
            <a:endCxn id="15" idx="0"/>
          </p:cNvCxnSpPr>
          <p:nvPr/>
        </p:nvCxnSpPr>
        <p:spPr>
          <a:xfrm rot="16200000" flipH="1">
            <a:off x="6095602" y="3695302"/>
            <a:ext cx="534196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2"/>
            <a:endCxn id="14" idx="0"/>
          </p:cNvCxnSpPr>
          <p:nvPr/>
        </p:nvCxnSpPr>
        <p:spPr>
          <a:xfrm rot="5400000">
            <a:off x="4724400" y="3695700"/>
            <a:ext cx="534196" cy="1370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TT_IE1 Index Leaf Node – Block 8563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37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457201" y="1576039"/>
            <a:ext cx="8239124" cy="3951514"/>
            <a:chOff x="457201" y="2133600"/>
            <a:chExt cx="8239124" cy="3951514"/>
          </a:xfrm>
        </p:grpSpPr>
        <p:sp>
          <p:nvSpPr>
            <p:cNvPr id="5" name="Rectangle 4"/>
            <p:cNvSpPr/>
            <p:nvPr/>
          </p:nvSpPr>
          <p:spPr>
            <a:xfrm>
              <a:off x="457201" y="2133600"/>
              <a:ext cx="8239124" cy="3951514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alter system dump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datafile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4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block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8563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;</a:t>
              </a:r>
            </a:p>
            <a:p>
              <a:endParaRPr lang="en-US" sz="1600" dirty="0" smtClean="0">
                <a:solidFill>
                  <a:schemeClr val="tx1"/>
                </a:solidFill>
              </a:endParaRP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row#219[2026] flag: -------, lock: 0,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len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=24</a:t>
              </a:r>
            </a:p>
            <a:p>
              <a:pPr>
                <a:buNone/>
              </a:pP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col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0;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len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14; (14):  44 42 4d 53 5f 54 52 41 43 45 5f 4c 49 42</a:t>
              </a:r>
            </a:p>
            <a:p>
              <a:pPr>
                <a:buNone/>
              </a:pP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col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1;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len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6; (6): 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01 00 </a:t>
              </a:r>
              <a:r>
                <a:rPr lang="en-US" sz="16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02 f2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00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1e   </a:t>
              </a:r>
              <a:r>
                <a:rPr lang="en-US" sz="16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&lt;-- ROWID info</a:t>
              </a:r>
              <a:endPara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"01 00" =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0000 0001 00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00 0000 is binary. first 10 bits of file#</a:t>
              </a: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         0000000100 - or decimal 4 (relative file#)</a:t>
              </a:r>
            </a:p>
            <a:p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"02 f2" = 754 (block# in the file)</a:t>
              </a: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"00 1e" = 30 (row number in block)</a:t>
              </a: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File/Block/Row = 4/754/30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3023028" y="3551796"/>
              <a:ext cx="5399954" cy="584775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>
                <a:buNone/>
              </a:pPr>
              <a:r>
                <a:rPr lang="pt-BR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 44 42 4d 53 5f 54 52 41 43 45 5f 4c 49 42</a:t>
              </a:r>
            </a:p>
            <a:p>
              <a:pPr>
                <a:buNone/>
              </a:pPr>
              <a:r>
                <a:rPr lang="pt-BR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  D  B  M  S  _  T  R  A  C  E  _  L  I  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Block and Row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ROOT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8531</a:t>
            </a:r>
            <a:endParaRPr 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LEAF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8563</a:t>
            </a:r>
            <a:endParaRPr lang="en-US" sz="1600" b="1" dirty="0" smtClean="0">
              <a:solidFill>
                <a:schemeClr val="bg1"/>
              </a:solidFill>
            </a:endParaRP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33006" y="4648200"/>
            <a:ext cx="1143000" cy="76319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754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ROW# 30</a:t>
            </a:r>
            <a:endParaRPr lang="en-US" sz="1600" b="1" dirty="0" smtClean="0"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77000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>
            <a:stCxn id="21" idx="2"/>
            <a:endCxn id="15" idx="0"/>
          </p:cNvCxnSpPr>
          <p:nvPr/>
        </p:nvCxnSpPr>
        <p:spPr>
          <a:xfrm rot="16200000" flipH="1">
            <a:off x="6095602" y="3695302"/>
            <a:ext cx="534196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2"/>
            <a:endCxn id="14" idx="0"/>
          </p:cNvCxnSpPr>
          <p:nvPr/>
        </p:nvCxnSpPr>
        <p:spPr>
          <a:xfrm rot="5400000">
            <a:off x="4723605" y="3694905"/>
            <a:ext cx="534196" cy="1372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Environment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VirtualBox</a:t>
            </a:r>
            <a:r>
              <a:rPr lang="en-US" dirty="0" smtClean="0"/>
              <a:t> 4.3.20 r96997</a:t>
            </a:r>
          </a:p>
          <a:p>
            <a:pPr lvl="1"/>
            <a:r>
              <a:rPr lang="en-US" dirty="0" smtClean="0"/>
              <a:t>Older version, but been bit by upgrades</a:t>
            </a:r>
          </a:p>
          <a:p>
            <a:endParaRPr lang="en-US" dirty="0" smtClean="0"/>
          </a:p>
          <a:p>
            <a:r>
              <a:rPr lang="en-US" dirty="0" smtClean="0"/>
              <a:t>Oracle Linux Server release 6.5</a:t>
            </a:r>
          </a:p>
          <a:p>
            <a:endParaRPr lang="en-US" dirty="0" smtClean="0"/>
          </a:p>
          <a:p>
            <a:r>
              <a:rPr lang="en-US" dirty="0" smtClean="0"/>
              <a:t>Oracle Enterprise Edition 12.1.0.1 – 64bit</a:t>
            </a:r>
          </a:p>
          <a:p>
            <a:endParaRPr lang="en-US" dirty="0" smtClean="0"/>
          </a:p>
          <a:p>
            <a:r>
              <a:rPr lang="en-US" dirty="0" smtClean="0"/>
              <a:t>User "</a:t>
            </a:r>
            <a:r>
              <a:rPr lang="en-US" dirty="0" err="1" smtClean="0"/>
              <a:t>michael</a:t>
            </a:r>
            <a:r>
              <a:rPr lang="en-US" dirty="0" smtClean="0"/>
              <a:t>" created with DBA privileges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find the data block we either need to do a full table scan or use an index search that will take us to the exact place in the table where the row(s) with OBJECT_NAME = 'DBMS_TRACE_LIB' exists.</a:t>
            </a:r>
          </a:p>
          <a:p>
            <a:r>
              <a:rPr lang="en-US" dirty="0" smtClean="0"/>
              <a:t>Using index search will provide a ROWID for this purpose.</a:t>
            </a:r>
          </a:p>
          <a:p>
            <a:endParaRPr lang="en-US" dirty="0" smtClean="0"/>
          </a:p>
          <a:p>
            <a:r>
              <a:rPr lang="en-US" dirty="0" smtClean="0"/>
              <a:t>Index not large enough for root block</a:t>
            </a:r>
          </a:p>
          <a:p>
            <a:endParaRPr lang="en-US" dirty="0" smtClean="0"/>
          </a:p>
          <a:p>
            <a:r>
              <a:rPr lang="en-US" dirty="0" smtClean="0"/>
              <a:t>Next slide will have an org chart for the index tree</a:t>
            </a:r>
          </a:p>
          <a:p>
            <a:pPr>
              <a:buNone/>
            </a:pPr>
            <a:r>
              <a:rPr lang="en-US" dirty="0" smtClean="0"/>
              <a:t>Root block</a:t>
            </a:r>
          </a:p>
          <a:p>
            <a:pPr>
              <a:buNone/>
            </a:pPr>
            <a:r>
              <a:rPr lang="en-US" dirty="0" smtClean="0"/>
              <a:t>Branch block</a:t>
            </a:r>
          </a:p>
          <a:p>
            <a:pPr>
              <a:buNone/>
            </a:pPr>
            <a:r>
              <a:rPr lang="en-US" dirty="0" smtClean="0"/>
              <a:t>Leaf blocks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Index Search Specifics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Search the Root Block</a:t>
            </a:r>
          </a:p>
          <a:p>
            <a:pPr lvl="1"/>
            <a:r>
              <a:rPr lang="en-US" dirty="0" smtClean="0"/>
              <a:t>Provides information about which Branch Block to read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Search the </a:t>
            </a:r>
            <a:r>
              <a:rPr lang="en-US" dirty="0" err="1" smtClean="0"/>
              <a:t>the</a:t>
            </a:r>
            <a:r>
              <a:rPr lang="en-US" dirty="0" smtClean="0"/>
              <a:t> Branch Block</a:t>
            </a:r>
          </a:p>
          <a:p>
            <a:pPr lvl="1"/>
            <a:r>
              <a:rPr lang="en-US" dirty="0" smtClean="0"/>
              <a:t>Provides information about which Leaf Block to read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Search the Leaf Block</a:t>
            </a:r>
          </a:p>
          <a:p>
            <a:pPr lvl="1"/>
            <a:r>
              <a:rPr lang="en-US" dirty="0" smtClean="0"/>
              <a:t>Provides information about which Data Block to read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467060"/>
            <a:ext cx="8239125" cy="476291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PAGETABLE SEGMENT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system dump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datafile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block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8530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buNone/>
            </a:pPr>
            <a:endParaRPr lang="en-US" sz="1500" dirty="0" smtClean="0"/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Auxillary Map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---------------------------------------------------------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0     :  L1 dba:  0x01002150 Data dba:  0x</a:t>
            </a:r>
            <a:r>
              <a:rPr lang="pt-BR" sz="1500" b="1" dirty="0" smtClean="0">
                <a:latin typeface="Courier New" pitchFamily="49" charset="0"/>
                <a:cs typeface="Courier New" pitchFamily="49" charset="0"/>
              </a:rPr>
              <a:t>0100</a:t>
            </a:r>
            <a:r>
              <a:rPr lang="pt-BR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2153</a:t>
            </a: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 = block </a:t>
            </a:r>
            <a:r>
              <a:rPr lang="pt-BR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8531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1     :  L1 dba:  0x01002150 Data dba:  0x01002158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2     :  L1 dba:  0x01002160 Data dba:  0x01002161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3     :  L1 dba:  0x01002160 Data dba:  0x01002168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4     :  L1 dba:  0x01002170 Data dba:  0x01002171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5     :  L1 dba:  0x01002170 Data dba:  0x01002178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6     :  L1 dba:  0x01000400 Data dba:  0x01000401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7     :  L1 dba:  0x01000400 Data dba:  0x01000408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8     :  L1 dba:  0x01000410 Data dba:  0x01000411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9     :  L1 dba:  0x01000410 Data dba:  0x01000418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10    :  L1 dba:  0x01000420 Data dba:  0x01000421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11    :  L1 dba:  0x01000420 Data dba:  0x01000428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---------------------------------------------------------</a:t>
            </a:r>
            <a:endParaRPr lang="en-US" sz="15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Block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the same if a Root Block exists</a:t>
            </a:r>
          </a:p>
          <a:p>
            <a:endParaRPr lang="en-US" dirty="0" smtClean="0"/>
          </a:p>
          <a:p>
            <a:r>
              <a:rPr lang="en-US" dirty="0" smtClean="0"/>
              <a:t>Branch Block provides the information needed to know which Leaf Block to begin searching in</a:t>
            </a:r>
          </a:p>
          <a:p>
            <a:endParaRPr lang="en-US" dirty="0" smtClean="0"/>
          </a:p>
          <a:p>
            <a:r>
              <a:rPr lang="en-US" dirty="0" smtClean="0"/>
              <a:t>Dump of file# = 4 / block# = 8531 from </a:t>
            </a:r>
            <a:r>
              <a:rPr lang="en-US" dirty="0" err="1" smtClean="0"/>
              <a:t>ind</a:t>
            </a:r>
            <a:r>
              <a:rPr lang="en-US" dirty="0" smtClean="0"/>
              <a:t>$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alter system dump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datafile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4 block 8531;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2286000"/>
            <a:ext cx="8239125" cy="39439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Block 8531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600" dirty="0" smtClean="0"/>
              <a:t>Branch Block provides the information needed to know which Leaf Block to begin searching in</a:t>
            </a: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Branch block dump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=================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header address 140465054797900=0x7fc091b1d04c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kdxcolev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1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KDXCOLEV Flags = - - -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kdxcolok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0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kdxcoopc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0x80: </a:t>
            </a: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opcode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=0: </a:t>
            </a: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iot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flags=--- is converted=Y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kdxconco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2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kdxcosdc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0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kdxconro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82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kdxcofbo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192=0xc0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kdxcofeo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6266=0x187a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kdxcoavs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6074</a:t>
            </a:r>
          </a:p>
          <a:p>
            <a:pPr>
              <a:buNone/>
            </a:pPr>
            <a:r>
              <a:rPr lang="en-US" sz="18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kdxbrlmc</a:t>
            </a:r>
            <a:r>
              <a:rPr lang="en-US" sz="18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16785748=0x1002154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-- 0x1002154 = block# 8532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kdxbrsno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0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kdxbrbksz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8056 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kdxbr2urrc 0</a:t>
            </a:r>
            <a:endParaRPr lang="en-US" sz="18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Where Are We?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Branch block brought us to the leaf block# 8563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95700" y="2286397"/>
            <a:ext cx="2209800" cy="1905000"/>
          </a:xfrm>
          <a:prstGeom prst="rect">
            <a:avLst/>
          </a:prstGeom>
          <a:solidFill>
            <a:schemeClr val="bg1"/>
          </a:solidFill>
          <a:ln>
            <a:prstDash val="lg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14900" y="2438797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ROOT</a:t>
            </a: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48100" y="3353197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cxnSp>
        <p:nvCxnSpPr>
          <p:cNvPr id="9" name="Straight Arrow Connector 8"/>
          <p:cNvCxnSpPr>
            <a:stCxn id="6" idx="2"/>
            <a:endCxn id="7" idx="0"/>
          </p:cNvCxnSpPr>
          <p:nvPr/>
        </p:nvCxnSpPr>
        <p:spPr>
          <a:xfrm rot="5400000">
            <a:off x="4648200" y="2667397"/>
            <a:ext cx="304800" cy="1066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914900" y="3353197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057900" y="3353197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  <a:p>
            <a:pPr algn="ctr"/>
            <a:r>
              <a:rPr lang="en-US" sz="1500" dirty="0" err="1" smtClean="0">
                <a:solidFill>
                  <a:schemeClr val="tx1"/>
                </a:solidFill>
              </a:rPr>
              <a:t>blk</a:t>
            </a:r>
            <a:r>
              <a:rPr lang="en-US" sz="1500" dirty="0" smtClean="0">
                <a:solidFill>
                  <a:schemeClr val="tx1"/>
                </a:solidFill>
              </a:rPr>
              <a:t># 8531</a:t>
            </a:r>
          </a:p>
        </p:txBody>
      </p:sp>
      <p:cxnSp>
        <p:nvCxnSpPr>
          <p:cNvPr id="14" name="Straight Arrow Connector 13"/>
          <p:cNvCxnSpPr>
            <a:stCxn id="6" idx="2"/>
            <a:endCxn id="10" idx="0"/>
          </p:cNvCxnSpPr>
          <p:nvPr/>
        </p:nvCxnSpPr>
        <p:spPr>
          <a:xfrm rot="5400000">
            <a:off x="5181600" y="3200797"/>
            <a:ext cx="3048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2"/>
            <a:endCxn id="12" idx="0"/>
          </p:cNvCxnSpPr>
          <p:nvPr/>
        </p:nvCxnSpPr>
        <p:spPr>
          <a:xfrm rot="16200000" flipH="1">
            <a:off x="5753100" y="2629297"/>
            <a:ext cx="304800" cy="1143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067300" y="4571603"/>
            <a:ext cx="838200" cy="609600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b="1" dirty="0" smtClean="0">
                <a:solidFill>
                  <a:schemeClr val="bg1"/>
                </a:solidFill>
              </a:rPr>
              <a:t>LEAF</a:t>
            </a:r>
          </a:p>
          <a:p>
            <a:pPr algn="ctr"/>
            <a:r>
              <a:rPr lang="en-US" sz="1500" b="1" dirty="0" err="1" smtClean="0">
                <a:solidFill>
                  <a:schemeClr val="bg1"/>
                </a:solidFill>
              </a:rPr>
              <a:t>blk</a:t>
            </a:r>
            <a:r>
              <a:rPr lang="en-US" sz="1500" b="1" dirty="0" smtClean="0">
                <a:solidFill>
                  <a:schemeClr val="bg1"/>
                </a:solidFill>
              </a:rPr>
              <a:t># 8563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048500" y="4571603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</a:p>
          <a:p>
            <a:pPr algn="ctr"/>
            <a:r>
              <a:rPr lang="en-US" sz="1500" dirty="0" err="1" smtClean="0">
                <a:solidFill>
                  <a:schemeClr val="tx1"/>
                </a:solidFill>
              </a:rPr>
              <a:t>blk</a:t>
            </a:r>
            <a:r>
              <a:rPr lang="en-US" sz="1500" dirty="0" smtClean="0">
                <a:solidFill>
                  <a:schemeClr val="tx1"/>
                </a:solidFill>
              </a:rPr>
              <a:t># 8564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5677297" y="3771900"/>
            <a:ext cx="608806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6667897" y="3771900"/>
            <a:ext cx="608806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ular Callout 26"/>
          <p:cNvSpPr/>
          <p:nvPr/>
        </p:nvSpPr>
        <p:spPr>
          <a:xfrm>
            <a:off x="457200" y="4267597"/>
            <a:ext cx="3057525" cy="913606"/>
          </a:xfrm>
          <a:prstGeom prst="wedgeRectCallout">
            <a:avLst>
              <a:gd name="adj1" fmla="val 99513"/>
              <a:gd name="adj2" fmla="val 13357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dirty="0" smtClean="0">
                <a:solidFill>
                  <a:schemeClr val="tx1"/>
                </a:solidFill>
              </a:rPr>
              <a:t>First entry: DBMS_SESSION_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File# 4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Block# 8563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315" y="4495800"/>
            <a:ext cx="6183085" cy="1447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46315" y="1823357"/>
            <a:ext cx="8239125" cy="1774371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Leaf Block – Block 8563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7"/>
            <a:ext cx="8239125" cy="5148943"/>
          </a:xfrm>
        </p:spPr>
        <p:txBody>
          <a:bodyPr/>
          <a:lstStyle/>
          <a:p>
            <a:r>
              <a:rPr lang="en-US" dirty="0" smtClean="0"/>
              <a:t>Block Header dump section of Leaf Block dump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Block header dump:  0x01002173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Object id on Block? Y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seg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0x50c7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csc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0x00.23d030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itc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E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typ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2 - INDEX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brn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bdba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0x1002170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ver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0x01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opc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inc: 0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exflg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Find table owning index for the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object_id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= 20679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select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bo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# from sys.ind$ where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# = 20679;</a:t>
            </a:r>
          </a:p>
          <a:p>
            <a:pPr>
              <a:buNone/>
            </a:pPr>
            <a:endParaRPr lang="en-US" sz="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BO#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--------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20677</a:t>
            </a:r>
            <a:endParaRPr lang="en-US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4811486" y="1953987"/>
            <a:ext cx="3200400" cy="381000"/>
          </a:xfrm>
          <a:prstGeom prst="wedgeRectCallout">
            <a:avLst>
              <a:gd name="adj1" fmla="val -124688"/>
              <a:gd name="adj2" fmla="val 86785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0x50c7 = </a:t>
            </a:r>
            <a:r>
              <a:rPr lang="en-US" dirty="0" err="1" smtClean="0">
                <a:solidFill>
                  <a:schemeClr val="tx1"/>
                </a:solidFill>
              </a:rPr>
              <a:t>object_number</a:t>
            </a:r>
            <a:r>
              <a:rPr lang="en-US" dirty="0" smtClean="0">
                <a:solidFill>
                  <a:schemeClr val="tx1"/>
                </a:solidFill>
              </a:rPr>
              <a:t> 20679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ROWID Creation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Oracle may not need the </a:t>
            </a:r>
            <a:r>
              <a:rPr lang="en-US" dirty="0" err="1" smtClean="0"/>
              <a:t>object_number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Constructing the data ROWID from the information obtained in the Leaf Node</a:t>
            </a:r>
          </a:p>
          <a:p>
            <a:endParaRPr lang="en-US" dirty="0" smtClean="0"/>
          </a:p>
          <a:p>
            <a:pPr lvl="1">
              <a:buNone/>
            </a:pPr>
            <a:r>
              <a:rPr lang="en-US" dirty="0" err="1" smtClean="0"/>
              <a:t>object_number</a:t>
            </a:r>
            <a:r>
              <a:rPr lang="en-US" dirty="0" smtClean="0"/>
              <a:t> = 20677</a:t>
            </a:r>
          </a:p>
          <a:p>
            <a:pPr lvl="1">
              <a:buNone/>
            </a:pPr>
            <a:r>
              <a:rPr lang="en-US" dirty="0" err="1" smtClean="0"/>
              <a:t>relative_fno</a:t>
            </a:r>
            <a:r>
              <a:rPr lang="en-US" dirty="0" smtClean="0"/>
              <a:t> = 4</a:t>
            </a:r>
          </a:p>
          <a:p>
            <a:pPr lvl="1">
              <a:buNone/>
            </a:pPr>
            <a:r>
              <a:rPr lang="en-US" dirty="0" err="1" smtClean="0"/>
              <a:t>block_number</a:t>
            </a:r>
            <a:r>
              <a:rPr lang="en-US" dirty="0" smtClean="0"/>
              <a:t>= 754</a:t>
            </a:r>
          </a:p>
          <a:p>
            <a:pPr lvl="1">
              <a:buNone/>
            </a:pPr>
            <a:r>
              <a:rPr lang="en-US" dirty="0" err="1" smtClean="0"/>
              <a:t>row_number</a:t>
            </a:r>
            <a:r>
              <a:rPr lang="en-US" dirty="0" smtClean="0"/>
              <a:t> = 30</a:t>
            </a: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66725" y="4495800"/>
            <a:ext cx="8229600" cy="13716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SQL&gt; select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dbms_rowid.rowid_create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( 1, 20677, 4, 754, 30 ) from dual;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ROW_ID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</a:t>
            </a:r>
          </a:p>
          <a:p>
            <a:pPr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AAAFDFAAEAAAALyAAe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Are We?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Parsed and optimized the query and inserted it into the Library Cache</a:t>
            </a: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Stored the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rowcache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data in the Data Dictionary</a:t>
            </a: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Determined the starting block for our first read</a:t>
            </a: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Traversed the index tree to find the location of the data block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Saw how to read the internals of index blocks</a:t>
            </a: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Working With The Buffer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Just a SELECT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/>
            <a:r>
              <a:rPr lang="en-US" dirty="0" smtClean="0"/>
              <a:t>Easier to explain</a:t>
            </a:r>
          </a:p>
          <a:p>
            <a:pPr marL="914400" lvl="1" indent="-514350"/>
            <a:r>
              <a:rPr lang="en-US" dirty="0" smtClean="0"/>
              <a:t>Inserts, Updates, Deletes do similar, but are more involved</a:t>
            </a:r>
          </a:p>
          <a:p>
            <a:pPr marL="914400" lvl="1" indent="-514350"/>
            <a:endParaRPr lang="en-US" dirty="0" smtClean="0"/>
          </a:p>
          <a:p>
            <a:pPr marL="514350" indent="-514350"/>
            <a:r>
              <a:rPr lang="en-US" dirty="0" smtClean="0"/>
              <a:t>Can lead to further research by yourself</a:t>
            </a:r>
          </a:p>
          <a:p>
            <a:pPr marL="914400" lvl="1" indent="-514350"/>
            <a:r>
              <a:rPr lang="en-US" dirty="0" smtClean="0"/>
              <a:t>Take what you get here and apply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First time Oracle reads this particular data</a:t>
            </a:r>
          </a:p>
          <a:p>
            <a:endParaRPr lang="en-US" dirty="0" smtClean="0"/>
          </a:p>
          <a:p>
            <a:r>
              <a:rPr lang="en-US" dirty="0" smtClean="0"/>
              <a:t>No data in cache - all data has to be retrieved from disk</a:t>
            </a:r>
          </a:p>
          <a:p>
            <a:r>
              <a:rPr lang="en-US" dirty="0" smtClean="0"/>
              <a:t>Data has to be place in the Database Buffer Cache area of the SGA (System Global Area)</a:t>
            </a:r>
          </a:p>
          <a:p>
            <a:endParaRPr lang="en-US" dirty="0" smtClean="0"/>
          </a:p>
          <a:p>
            <a:pPr>
              <a:buNone/>
            </a:pPr>
            <a:r>
              <a:rPr lang="en-US" b="1" dirty="0" smtClean="0"/>
              <a:t>Second time Oracle reads the same data</a:t>
            </a:r>
          </a:p>
          <a:p>
            <a:endParaRPr lang="en-US" dirty="0" smtClean="0"/>
          </a:p>
          <a:p>
            <a:r>
              <a:rPr lang="en-US" dirty="0" smtClean="0"/>
              <a:t>How does Oracle find the location of the data in the SGA</a:t>
            </a:r>
          </a:p>
          <a:p>
            <a:r>
              <a:rPr lang="en-US" dirty="0" smtClean="0"/>
              <a:t>What happens if the block we are reading is in the middle of an UPDATE?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4996544"/>
          </a:xfrm>
        </p:spPr>
        <p:txBody>
          <a:bodyPr/>
          <a:lstStyle/>
          <a:p>
            <a:r>
              <a:rPr lang="en-US" dirty="0" smtClean="0"/>
              <a:t>Buffer headers point to block address in buffer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62000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861457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56" name="Group 155"/>
          <p:cNvGrpSpPr/>
          <p:nvPr/>
        </p:nvGrpSpPr>
        <p:grpSpPr>
          <a:xfrm>
            <a:off x="838200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743200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0"/>
          <p:cNvGrpSpPr/>
          <p:nvPr/>
        </p:nvGrpSpPr>
        <p:grpSpPr>
          <a:xfrm>
            <a:off x="2736849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4"/>
          <p:cNvGrpSpPr/>
          <p:nvPr/>
        </p:nvGrpSpPr>
        <p:grpSpPr>
          <a:xfrm>
            <a:off x="2743200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48"/>
          <p:cNvGrpSpPr/>
          <p:nvPr/>
        </p:nvGrpSpPr>
        <p:grpSpPr>
          <a:xfrm>
            <a:off x="2743200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3054350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/>
          <p:nvPr/>
        </p:nvCxnSpPr>
        <p:spPr>
          <a:xfrm>
            <a:off x="3429000" y="2920093"/>
            <a:ext cx="3886200" cy="98515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rot="5400000" flipH="1" flipV="1">
            <a:off x="4733924" y="1450975"/>
            <a:ext cx="495300" cy="349885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V="1">
            <a:off x="3429000" y="2635250"/>
            <a:ext cx="2425700" cy="2127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3429000" y="4857750"/>
            <a:ext cx="3594100" cy="5905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43" name="Group 142"/>
          <p:cNvGrpSpPr/>
          <p:nvPr/>
        </p:nvGrpSpPr>
        <p:grpSpPr>
          <a:xfrm>
            <a:off x="5562600" y="2476500"/>
            <a:ext cx="2336800" cy="2540000"/>
            <a:chOff x="5562600" y="2476500"/>
            <a:chExt cx="2336800" cy="2540000"/>
          </a:xfrm>
        </p:grpSpPr>
        <p:grpSp>
          <p:nvGrpSpPr>
            <p:cNvPr id="155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154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15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152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151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150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149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147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Into Buffer Cache From Disk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Buffer Header does not exist yet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Hash the file# and block# to a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Walk the CBC looking for buffer header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None/>
            </a:pPr>
            <a:r>
              <a:rPr lang="en-US" sz="2200" b="1" dirty="0" smtClean="0"/>
              <a:t>Buffer header not found in CBC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Get new buffer header (from free list - REPL_AUX)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Label it with the data block address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Attach it to the CBC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Pin it in exclusive mode (others get "read by other session" wait)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Release the latch</a:t>
            </a: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Into Buffer Cache From Disk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15886"/>
            <a:ext cx="8239125" cy="4314092"/>
          </a:xfrm>
        </p:spPr>
        <p:txBody>
          <a:bodyPr/>
          <a:lstStyle/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Physical I/O to read the buffer into cache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Read the block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Get the latch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Release the latch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1175657"/>
            <a:ext cx="8239125" cy="65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So far we have a new buffer header and we have released the latch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 smtClean="0">
                <a:latin typeface="Arial"/>
                <a:ea typeface="+mj-ea"/>
                <a:cs typeface="Arial"/>
              </a:rPr>
              <a:t>but we still have an exclusive pin on the buffer header</a:t>
            </a:r>
            <a:endParaRPr kumimoji="0" lang="en-US" sz="22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Difference Between Latch and Pin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514350" indent="-514350"/>
            <a:r>
              <a:rPr lang="en-US" dirty="0" smtClean="0"/>
              <a:t>Latches</a:t>
            </a:r>
          </a:p>
          <a:p>
            <a:pPr marL="514350" indent="-514350"/>
            <a:endParaRPr lang="en-US" dirty="0" smtClean="0"/>
          </a:p>
          <a:p>
            <a:pPr marL="914400" lvl="1" indent="-514350"/>
            <a:r>
              <a:rPr lang="en-US" dirty="0" smtClean="0"/>
              <a:t>When we want to change or view the contents of a list such as the Cache Buffers Chain</a:t>
            </a:r>
          </a:p>
          <a:p>
            <a:pPr marL="914400" lvl="1" indent="-514350"/>
            <a:r>
              <a:rPr lang="en-US" dirty="0" smtClean="0"/>
              <a:t>Used so we can put a "pin" on a buffer header</a:t>
            </a:r>
          </a:p>
          <a:p>
            <a:pPr marL="514350" indent="-514350"/>
            <a:endParaRPr lang="en-US" dirty="0" smtClean="0"/>
          </a:p>
          <a:p>
            <a:pPr marL="514350" indent="-514350"/>
            <a:r>
              <a:rPr lang="en-US" dirty="0" smtClean="0"/>
              <a:t>Pins</a:t>
            </a:r>
          </a:p>
          <a:p>
            <a:pPr marL="514350" indent="-514350"/>
            <a:endParaRPr lang="en-US" dirty="0" smtClean="0"/>
          </a:p>
          <a:p>
            <a:pPr marL="914400" lvl="1" indent="-514350"/>
            <a:r>
              <a:rPr lang="en-US" dirty="0" smtClean="0"/>
              <a:t>When we want to protect or modify the contents of a buffer</a:t>
            </a:r>
          </a:p>
          <a:p>
            <a:pPr marL="914400" lvl="1" indent="-514350"/>
            <a:r>
              <a:rPr lang="en-US" dirty="0" smtClean="0"/>
              <a:t>Shared pin is to protect so no other session can modify</a:t>
            </a:r>
          </a:p>
          <a:p>
            <a:pPr marL="1314450" lvl="2" indent="-514350"/>
            <a:r>
              <a:rPr lang="en-US" dirty="0" smtClean="0"/>
              <a:t>Others can also have a share pin, but those who want an exclusive pin will wait (read by other session)</a:t>
            </a:r>
          </a:p>
          <a:p>
            <a:pPr marL="914400" lvl="1" indent="-514350"/>
            <a:r>
              <a:rPr lang="en-US" dirty="0" smtClean="0"/>
              <a:t>Exclusive pin is so we can modify the contents of the buffer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4996544"/>
          </a:xfrm>
        </p:spPr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62000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861457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838200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/>
          <p:cNvSpPr/>
          <p:nvPr/>
        </p:nvSpPr>
        <p:spPr>
          <a:xfrm>
            <a:off x="3663950" y="3448050"/>
            <a:ext cx="381000" cy="34290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5350" y="3556907"/>
            <a:ext cx="22225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rot="10800000">
            <a:off x="3429000" y="3689350"/>
            <a:ext cx="22860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39"/>
          <p:cNvGrpSpPr/>
          <p:nvPr/>
        </p:nvGrpSpPr>
        <p:grpSpPr>
          <a:xfrm>
            <a:off x="2743200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0"/>
          <p:cNvGrpSpPr/>
          <p:nvPr/>
        </p:nvGrpSpPr>
        <p:grpSpPr>
          <a:xfrm>
            <a:off x="2736849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4"/>
          <p:cNvGrpSpPr/>
          <p:nvPr/>
        </p:nvGrpSpPr>
        <p:grpSpPr>
          <a:xfrm>
            <a:off x="2743200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48"/>
          <p:cNvGrpSpPr/>
          <p:nvPr/>
        </p:nvGrpSpPr>
        <p:grpSpPr>
          <a:xfrm>
            <a:off x="2743200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3054350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grpSp>
        <p:nvGrpSpPr>
          <p:cNvPr id="20" name="Group 154"/>
          <p:cNvGrpSpPr/>
          <p:nvPr/>
        </p:nvGrpSpPr>
        <p:grpSpPr>
          <a:xfrm>
            <a:off x="5562600" y="2476500"/>
            <a:ext cx="2336800" cy="2540000"/>
            <a:chOff x="5562600" y="2743200"/>
            <a:chExt cx="2336800" cy="2540000"/>
          </a:xfrm>
        </p:grpSpPr>
        <p:sp>
          <p:nvSpPr>
            <p:cNvPr id="120" name="Rectangle 119"/>
            <p:cNvSpPr/>
            <p:nvPr/>
          </p:nvSpPr>
          <p:spPr>
            <a:xfrm>
              <a:off x="7023100" y="4330700"/>
              <a:ext cx="292100" cy="317500"/>
            </a:xfrm>
            <a:prstGeom prst="rect">
              <a:avLst/>
            </a:prstGeom>
            <a:noFill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grpSp>
          <p:nvGrpSpPr>
            <p:cNvPr id="21" name="Group 153"/>
            <p:cNvGrpSpPr/>
            <p:nvPr/>
          </p:nvGrpSpPr>
          <p:grpSpPr>
            <a:xfrm>
              <a:off x="5562600" y="2743200"/>
              <a:ext cx="2336800" cy="2540000"/>
              <a:chOff x="5562600" y="2743200"/>
              <a:chExt cx="2336800" cy="2540000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58547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4389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6146800" y="40132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3" name="Group 152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18" name="Rectangle 117"/>
                <p:cNvSpPr/>
                <p:nvPr/>
              </p:nvSpPr>
              <p:spPr>
                <a:xfrm>
                  <a:off x="6438900" y="4330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>
                  <a:off x="58547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5" name="Rectangle 124"/>
                <p:cNvSpPr/>
                <p:nvPr/>
              </p:nvSpPr>
              <p:spPr>
                <a:xfrm>
                  <a:off x="61468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7" name="Rectangle 126"/>
                <p:cNvSpPr/>
                <p:nvPr/>
              </p:nvSpPr>
              <p:spPr>
                <a:xfrm>
                  <a:off x="67310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5" name="Group 151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04" name="Rectangle 103"/>
                  <p:cNvSpPr/>
                  <p:nvPr/>
                </p:nvSpPr>
                <p:spPr>
                  <a:xfrm>
                    <a:off x="7023100" y="3695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1" name="Rectangle 110"/>
                  <p:cNvSpPr/>
                  <p:nvPr/>
                </p:nvSpPr>
                <p:spPr>
                  <a:xfrm>
                    <a:off x="6731000" y="4013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3" name="Rectangle 112"/>
                  <p:cNvSpPr/>
                  <p:nvPr/>
                </p:nvSpPr>
                <p:spPr>
                  <a:xfrm>
                    <a:off x="7315200" y="4013200"/>
                    <a:ext cx="292100" cy="317500"/>
                  </a:xfrm>
                  <a:prstGeom prst="rect">
                    <a:avLst/>
                  </a:prstGeom>
                  <a:solidFill>
                    <a:schemeClr val="tx2">
                      <a:lumMod val="40000"/>
                      <a:lumOff val="60000"/>
                    </a:schemeClr>
                  </a:solidFill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7" name="Group 150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86" name="Rectangle 85"/>
                    <p:cNvSpPr/>
                    <p:nvPr/>
                  </p:nvSpPr>
                  <p:spPr>
                    <a:xfrm>
                      <a:off x="6438900" y="3060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93" name="Rectangle 92"/>
                    <p:cNvSpPr/>
                    <p:nvPr/>
                  </p:nvSpPr>
                  <p:spPr>
                    <a:xfrm>
                      <a:off x="6146800" y="3378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9" name="Group 149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grpSp>
                    <p:nvGrpSpPr>
                      <p:cNvPr id="31" name="Group 148"/>
                      <p:cNvGrpSpPr/>
                      <p:nvPr/>
                    </p:nvGrpSpPr>
                    <p:grpSpPr>
                      <a:xfrm>
                        <a:off x="6731000" y="3378200"/>
                        <a:ext cx="1168400" cy="1270000"/>
                        <a:chOff x="6731000" y="3378200"/>
                        <a:chExt cx="1168400" cy="1270000"/>
                      </a:xfrm>
                    </p:grpSpPr>
                    <p:sp>
                      <p:nvSpPr>
                        <p:cNvPr id="95" name="Rectangle 94"/>
                        <p:cNvSpPr/>
                        <p:nvPr/>
                      </p:nvSpPr>
                      <p:spPr>
                        <a:xfrm>
                          <a:off x="67310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1" name="Rectangle 120"/>
                        <p:cNvSpPr/>
                        <p:nvPr/>
                      </p:nvSpPr>
                      <p:spPr>
                        <a:xfrm>
                          <a:off x="73152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2" name="Rectangle 121"/>
                        <p:cNvSpPr/>
                        <p:nvPr/>
                      </p:nvSpPr>
                      <p:spPr>
                        <a:xfrm>
                          <a:off x="76073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  <p:grpSp>
                    <p:nvGrpSpPr>
                      <p:cNvPr id="32" name="Group 146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sp>
                      <p:nvSpPr>
                        <p:cNvPr id="75" name="Rectangle 74"/>
                        <p:cNvSpPr/>
                        <p:nvPr/>
                      </p:nvSpPr>
                      <p:spPr>
                        <a:xfrm>
                          <a:off x="55626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6" name="Rectangle 75"/>
                        <p:cNvSpPr/>
                        <p:nvPr/>
                      </p:nvSpPr>
                      <p:spPr>
                        <a:xfrm>
                          <a:off x="5854700" y="27432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7" name="Rectangle 76"/>
                        <p:cNvSpPr/>
                        <p:nvPr/>
                      </p:nvSpPr>
                      <p:spPr>
                        <a:xfrm>
                          <a:off x="61468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8" name="Rectangle 77"/>
                        <p:cNvSpPr/>
                        <p:nvPr/>
                      </p:nvSpPr>
                      <p:spPr>
                        <a:xfrm>
                          <a:off x="64389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9" name="Rectangle 78"/>
                        <p:cNvSpPr/>
                        <p:nvPr/>
                      </p:nvSpPr>
                      <p:spPr>
                        <a:xfrm>
                          <a:off x="67310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0" name="Rectangle 79"/>
                        <p:cNvSpPr/>
                        <p:nvPr/>
                      </p:nvSpPr>
                      <p:spPr>
                        <a:xfrm>
                          <a:off x="70231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1" name="Rectangle 80"/>
                        <p:cNvSpPr/>
                        <p:nvPr/>
                      </p:nvSpPr>
                      <p:spPr>
                        <a:xfrm>
                          <a:off x="73152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2" name="Rectangle 81"/>
                        <p:cNvSpPr/>
                        <p:nvPr/>
                      </p:nvSpPr>
                      <p:spPr>
                        <a:xfrm>
                          <a:off x="76073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3" name="Rectangle 82"/>
                        <p:cNvSpPr/>
                        <p:nvPr/>
                      </p:nvSpPr>
                      <p:spPr>
                        <a:xfrm>
                          <a:off x="55626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4" name="Rectangle 83"/>
                        <p:cNvSpPr/>
                        <p:nvPr/>
                      </p:nvSpPr>
                      <p:spPr>
                        <a:xfrm>
                          <a:off x="58547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5" name="Rectangle 84"/>
                        <p:cNvSpPr/>
                        <p:nvPr/>
                      </p:nvSpPr>
                      <p:spPr>
                        <a:xfrm>
                          <a:off x="61468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7" name="Rectangle 86"/>
                        <p:cNvSpPr/>
                        <p:nvPr/>
                      </p:nvSpPr>
                      <p:spPr>
                        <a:xfrm>
                          <a:off x="6731000" y="306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8" name="Rectangle 87"/>
                        <p:cNvSpPr/>
                        <p:nvPr/>
                      </p:nvSpPr>
                      <p:spPr>
                        <a:xfrm>
                          <a:off x="70231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9" name="Rectangle 88"/>
                        <p:cNvSpPr/>
                        <p:nvPr/>
                      </p:nvSpPr>
                      <p:spPr>
                        <a:xfrm>
                          <a:off x="73152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0" name="Rectangle 89"/>
                        <p:cNvSpPr/>
                        <p:nvPr/>
                      </p:nvSpPr>
                      <p:spPr>
                        <a:xfrm>
                          <a:off x="76073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1" name="Rectangle 90"/>
                        <p:cNvSpPr/>
                        <p:nvPr/>
                      </p:nvSpPr>
                      <p:spPr>
                        <a:xfrm>
                          <a:off x="55626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2" name="Rectangle 91"/>
                        <p:cNvSpPr/>
                        <p:nvPr/>
                      </p:nvSpPr>
                      <p:spPr>
                        <a:xfrm>
                          <a:off x="58547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4" name="Rectangle 93"/>
                        <p:cNvSpPr/>
                        <p:nvPr/>
                      </p:nvSpPr>
                      <p:spPr>
                        <a:xfrm>
                          <a:off x="64389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6" name="Rectangle 95"/>
                        <p:cNvSpPr/>
                        <p:nvPr/>
                      </p:nvSpPr>
                      <p:spPr>
                        <a:xfrm>
                          <a:off x="70231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7" name="Rectangle 96"/>
                        <p:cNvSpPr/>
                        <p:nvPr/>
                      </p:nvSpPr>
                      <p:spPr>
                        <a:xfrm>
                          <a:off x="73152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8" name="Rectangle 97"/>
                        <p:cNvSpPr/>
                        <p:nvPr/>
                      </p:nvSpPr>
                      <p:spPr>
                        <a:xfrm>
                          <a:off x="76073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9" name="Rectangle 98"/>
                        <p:cNvSpPr/>
                        <p:nvPr/>
                      </p:nvSpPr>
                      <p:spPr>
                        <a:xfrm>
                          <a:off x="55626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1" name="Rectangle 100"/>
                        <p:cNvSpPr/>
                        <p:nvPr/>
                      </p:nvSpPr>
                      <p:spPr>
                        <a:xfrm>
                          <a:off x="61468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3" name="Rectangle 102"/>
                        <p:cNvSpPr/>
                        <p:nvPr/>
                      </p:nvSpPr>
                      <p:spPr>
                        <a:xfrm>
                          <a:off x="67310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5" name="Rectangle 104"/>
                        <p:cNvSpPr/>
                        <p:nvPr/>
                      </p:nvSpPr>
                      <p:spPr>
                        <a:xfrm>
                          <a:off x="73152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6" name="Rectangle 105"/>
                        <p:cNvSpPr/>
                        <p:nvPr/>
                      </p:nvSpPr>
                      <p:spPr>
                        <a:xfrm>
                          <a:off x="76073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7" name="Rectangle 106"/>
                        <p:cNvSpPr/>
                        <p:nvPr/>
                      </p:nvSpPr>
                      <p:spPr>
                        <a:xfrm>
                          <a:off x="55626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8" name="Rectangle 107"/>
                        <p:cNvSpPr/>
                        <p:nvPr/>
                      </p:nvSpPr>
                      <p:spPr>
                        <a:xfrm>
                          <a:off x="58547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0" name="Rectangle 109"/>
                        <p:cNvSpPr/>
                        <p:nvPr/>
                      </p:nvSpPr>
                      <p:spPr>
                        <a:xfrm>
                          <a:off x="64389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2" name="Rectangle 111"/>
                        <p:cNvSpPr/>
                        <p:nvPr/>
                      </p:nvSpPr>
                      <p:spPr>
                        <a:xfrm>
                          <a:off x="70231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4" name="Rectangle 113"/>
                        <p:cNvSpPr/>
                        <p:nvPr/>
                      </p:nvSpPr>
                      <p:spPr>
                        <a:xfrm>
                          <a:off x="76073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5" name="Rectangle 114"/>
                        <p:cNvSpPr/>
                        <p:nvPr/>
                      </p:nvSpPr>
                      <p:spPr>
                        <a:xfrm>
                          <a:off x="55626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6" name="Rectangle 115"/>
                        <p:cNvSpPr/>
                        <p:nvPr/>
                      </p:nvSpPr>
                      <p:spPr>
                        <a:xfrm>
                          <a:off x="58547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7" name="Rectangle 116"/>
                        <p:cNvSpPr/>
                        <p:nvPr/>
                      </p:nvSpPr>
                      <p:spPr>
                        <a:xfrm>
                          <a:off x="6146800" y="433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9" name="Rectangle 118"/>
                        <p:cNvSpPr/>
                        <p:nvPr/>
                      </p:nvSpPr>
                      <p:spPr>
                        <a:xfrm>
                          <a:off x="67310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3" name="Rectangle 122"/>
                        <p:cNvSpPr/>
                        <p:nvPr/>
                      </p:nvSpPr>
                      <p:spPr>
                        <a:xfrm>
                          <a:off x="55626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6" name="Rectangle 125"/>
                        <p:cNvSpPr/>
                        <p:nvPr/>
                      </p:nvSpPr>
                      <p:spPr>
                        <a:xfrm>
                          <a:off x="64389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8" name="Rectangle 127"/>
                        <p:cNvSpPr/>
                        <p:nvPr/>
                      </p:nvSpPr>
                      <p:spPr>
                        <a:xfrm>
                          <a:off x="70231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9" name="Rectangle 128"/>
                        <p:cNvSpPr/>
                        <p:nvPr/>
                      </p:nvSpPr>
                      <p:spPr>
                        <a:xfrm>
                          <a:off x="73152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0" name="Rectangle 129"/>
                        <p:cNvSpPr/>
                        <p:nvPr/>
                      </p:nvSpPr>
                      <p:spPr>
                        <a:xfrm>
                          <a:off x="76073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1" name="Rectangle 130"/>
                        <p:cNvSpPr/>
                        <p:nvPr/>
                      </p:nvSpPr>
                      <p:spPr>
                        <a:xfrm>
                          <a:off x="55626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2" name="Rectangle 131"/>
                        <p:cNvSpPr/>
                        <p:nvPr/>
                      </p:nvSpPr>
                      <p:spPr>
                        <a:xfrm>
                          <a:off x="58547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3" name="Rectangle 132"/>
                        <p:cNvSpPr/>
                        <p:nvPr/>
                      </p:nvSpPr>
                      <p:spPr>
                        <a:xfrm>
                          <a:off x="61468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4" name="Rectangle 133"/>
                        <p:cNvSpPr/>
                        <p:nvPr/>
                      </p:nvSpPr>
                      <p:spPr>
                        <a:xfrm>
                          <a:off x="64389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5" name="Rectangle 134"/>
                        <p:cNvSpPr/>
                        <p:nvPr/>
                      </p:nvSpPr>
                      <p:spPr>
                        <a:xfrm>
                          <a:off x="67310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6" name="Rectangle 135"/>
                        <p:cNvSpPr/>
                        <p:nvPr/>
                      </p:nvSpPr>
                      <p:spPr>
                        <a:xfrm>
                          <a:off x="7023100" y="4965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7" name="Rectangle 136"/>
                        <p:cNvSpPr/>
                        <p:nvPr/>
                      </p:nvSpPr>
                      <p:spPr>
                        <a:xfrm>
                          <a:off x="73152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8" name="Rectangle 137"/>
                        <p:cNvSpPr/>
                        <p:nvPr/>
                      </p:nvSpPr>
                      <p:spPr>
                        <a:xfrm>
                          <a:off x="76073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</p:grpSp>
              </p:grpSp>
            </p:grpSp>
          </p:grpSp>
        </p:grpSp>
      </p:grpSp>
      <p:cxnSp>
        <p:nvCxnSpPr>
          <p:cNvPr id="140" name="Straight Arrow Connector 139"/>
          <p:cNvCxnSpPr/>
          <p:nvPr/>
        </p:nvCxnSpPr>
        <p:spPr>
          <a:xfrm>
            <a:off x="3429000" y="2920093"/>
            <a:ext cx="3886200" cy="98515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rot="5400000" flipH="1" flipV="1">
            <a:off x="4733924" y="1450975"/>
            <a:ext cx="495300" cy="349885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4044950" y="3619500"/>
            <a:ext cx="2101850" cy="603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V="1">
            <a:off x="3429000" y="2635250"/>
            <a:ext cx="2425700" cy="2127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3429000" y="4857750"/>
            <a:ext cx="3594100" cy="5905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sp>
        <p:nvSpPr>
          <p:cNvPr id="157" name="Flowchart: Magnetic Disk 156"/>
          <p:cNvSpPr/>
          <p:nvPr/>
        </p:nvSpPr>
        <p:spPr>
          <a:xfrm>
            <a:off x="4394200" y="5380946"/>
            <a:ext cx="1054100" cy="943655"/>
          </a:xfrm>
          <a:prstGeom prst="flowChartMagneticDis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61" name="Straight Arrow Connector 160"/>
          <p:cNvCxnSpPr>
            <a:stCxn id="157" idx="1"/>
            <a:endCxn id="117" idx="1"/>
          </p:cNvCxnSpPr>
          <p:nvPr/>
        </p:nvCxnSpPr>
        <p:spPr>
          <a:xfrm rot="5400000" flipH="1" flipV="1">
            <a:off x="4954927" y="4189073"/>
            <a:ext cx="1158196" cy="1225550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/>
          <p:nvPr/>
        </p:nvSpPr>
        <p:spPr>
          <a:xfrm>
            <a:off x="6146800" y="4064000"/>
            <a:ext cx="292100" cy="31750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41" name="Oval Callout 140"/>
          <p:cNvSpPr/>
          <p:nvPr/>
        </p:nvSpPr>
        <p:spPr>
          <a:xfrm>
            <a:off x="4044950" y="2258786"/>
            <a:ext cx="1403350" cy="732747"/>
          </a:xfrm>
          <a:prstGeom prst="wedgeEllipseCallout">
            <a:avLst>
              <a:gd name="adj1" fmla="val -62720"/>
              <a:gd name="adj2" fmla="val 117467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Pin mode X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x$bh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sz="2000" dirty="0" smtClean="0"/>
              <a:t>x$ tables allow SQL query syntax on internal memory structures</a:t>
            </a:r>
          </a:p>
          <a:p>
            <a:r>
              <a:rPr lang="en-US" sz="2000" dirty="0" err="1" smtClean="0"/>
              <a:t>x$bh</a:t>
            </a:r>
            <a:r>
              <a:rPr lang="en-US" sz="2000" dirty="0" smtClean="0"/>
              <a:t> is for the buffer header structure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NXT_HASH and PRV_HASH the same</a:t>
            </a:r>
          </a:p>
          <a:p>
            <a:endParaRPr lang="en-US" sz="15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62200"/>
            <a:ext cx="8239125" cy="1905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nxt_hash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prv_hash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x$bh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file# = 4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dbablk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754;</a:t>
            </a:r>
          </a:p>
          <a:p>
            <a:endParaRPr lang="en-US" sz="13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           NXT_HASH         PRV_HASH                OBJ BA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 ---------------- ---------------- ---------- ----------------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</a:t>
            </a:r>
            <a:r>
              <a:rPr lang="en-US" sz="13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20677 000000009BEC2000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Block Already In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Logical I/O – Buffer has not been modified</a:t>
            </a:r>
          </a:p>
          <a:p>
            <a:pPr>
              <a:buNone/>
            </a:pPr>
            <a:endParaRPr lang="en-US" b="1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Hash the file# and block# to a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Walk the CBC looking for buffer header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Pin the buffer in shared mode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Read block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 Block Currently Being Updated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50292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When a row is updated</a:t>
            </a:r>
          </a:p>
          <a:p>
            <a:r>
              <a:rPr lang="en-US" dirty="0" smtClean="0"/>
              <a:t>A lock is put on the "row" in the block header (buffer cache)</a:t>
            </a:r>
          </a:p>
          <a:p>
            <a:r>
              <a:rPr lang="en-US" dirty="0" smtClean="0"/>
              <a:t>The ITL (Interested Transaction List)</a:t>
            </a:r>
          </a:p>
          <a:p>
            <a:r>
              <a:rPr lang="en-US" dirty="0" smtClean="0"/>
              <a:t>The buffer header is also marked as "dirty"</a:t>
            </a:r>
          </a:p>
          <a:p>
            <a:r>
              <a:rPr lang="en-US" dirty="0" smtClean="0"/>
              <a:t>Main thing is that we cannot read the block in it's current state because it would not be consistent</a:t>
            </a:r>
          </a:p>
          <a:p>
            <a:endParaRPr lang="en-US" dirty="0" smtClean="0"/>
          </a:p>
          <a:p>
            <a:pPr>
              <a:buNone/>
            </a:pPr>
            <a:r>
              <a:rPr lang="en-US" b="1" dirty="0" smtClean="0"/>
              <a:t>Block Clone</a:t>
            </a:r>
          </a:p>
          <a:p>
            <a:r>
              <a:rPr lang="en-US" dirty="0" smtClean="0"/>
              <a:t>Our session has to clone (make a copy of) the block and perform a rollback on the cloned block to a point in time prior to when the update started</a:t>
            </a:r>
          </a:p>
          <a:p>
            <a:pPr lvl="1"/>
            <a:r>
              <a:rPr lang="en-US" dirty="0" smtClean="0"/>
              <a:t>More accurately – before our transaction started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Hash the file# and block# to a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Walk the CBC looking for buffer header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Pin the buffer in shared mode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Read block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Row we want to read is being updated (or is more current than our transaction)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None/>
            </a:pPr>
            <a:r>
              <a:rPr lang="en-US" b="1" dirty="0" smtClean="0"/>
              <a:t>Start the cloning process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719943"/>
            <a:ext cx="8239125" cy="2775857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Script: create_tt_table.sql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table </a:t>
            </a:r>
            <a:r>
              <a:rPr lang="en-US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as select * from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dba_objects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unique index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tt_pk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on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index 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tt_ie1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on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index tt_ie2 on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 );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a new buffer header (from free list - REPL_AUX)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Label it with the data block address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Attach it to the CBC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Pin it in exclusive mode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Copy the block being updated to new location in buffer cache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Update cloned buffer header with location of block in cache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Rollback the cloned block with UNDO information</a:t>
            </a:r>
          </a:p>
          <a:p>
            <a:pPr marL="1314450" lvl="2" indent="-514350">
              <a:buFont typeface="+mj-lt"/>
              <a:buAutoNum type="alphaLcPeriod" startAt="4"/>
            </a:pPr>
            <a:r>
              <a:rPr lang="en-US" dirty="0" smtClean="0"/>
              <a:t>Requires latches &amp; shared pins on undo blocks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for hash bucket protecting the cloned block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>
              <a:buNone/>
            </a:pP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4996544"/>
          </a:xfrm>
        </p:spPr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62000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861457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838200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/>
          <p:cNvSpPr/>
          <p:nvPr/>
        </p:nvSpPr>
        <p:spPr>
          <a:xfrm>
            <a:off x="3663950" y="3448050"/>
            <a:ext cx="381000" cy="3429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5350" y="3556907"/>
            <a:ext cx="22225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rot="10800000">
            <a:off x="3429000" y="3689350"/>
            <a:ext cx="22860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39"/>
          <p:cNvGrpSpPr/>
          <p:nvPr/>
        </p:nvGrpSpPr>
        <p:grpSpPr>
          <a:xfrm>
            <a:off x="2743200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0"/>
          <p:cNvGrpSpPr/>
          <p:nvPr/>
        </p:nvGrpSpPr>
        <p:grpSpPr>
          <a:xfrm>
            <a:off x="2736849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4"/>
          <p:cNvGrpSpPr/>
          <p:nvPr/>
        </p:nvGrpSpPr>
        <p:grpSpPr>
          <a:xfrm>
            <a:off x="2743200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48"/>
          <p:cNvGrpSpPr/>
          <p:nvPr/>
        </p:nvGrpSpPr>
        <p:grpSpPr>
          <a:xfrm>
            <a:off x="2743200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3054350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grpSp>
        <p:nvGrpSpPr>
          <p:cNvPr id="20" name="Group 154"/>
          <p:cNvGrpSpPr/>
          <p:nvPr/>
        </p:nvGrpSpPr>
        <p:grpSpPr>
          <a:xfrm>
            <a:off x="5562600" y="2476500"/>
            <a:ext cx="2336800" cy="2540000"/>
            <a:chOff x="5562600" y="2743200"/>
            <a:chExt cx="2336800" cy="2540000"/>
          </a:xfrm>
        </p:grpSpPr>
        <p:sp>
          <p:nvSpPr>
            <p:cNvPr id="120" name="Rectangle 119"/>
            <p:cNvSpPr/>
            <p:nvPr/>
          </p:nvSpPr>
          <p:spPr>
            <a:xfrm>
              <a:off x="7023100" y="4330700"/>
              <a:ext cx="292100" cy="317500"/>
            </a:xfrm>
            <a:prstGeom prst="rect">
              <a:avLst/>
            </a:prstGeom>
            <a:noFill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grpSp>
          <p:nvGrpSpPr>
            <p:cNvPr id="21" name="Group 153"/>
            <p:cNvGrpSpPr/>
            <p:nvPr/>
          </p:nvGrpSpPr>
          <p:grpSpPr>
            <a:xfrm>
              <a:off x="5562600" y="2743200"/>
              <a:ext cx="2336800" cy="2540000"/>
              <a:chOff x="5562600" y="2743200"/>
              <a:chExt cx="2336800" cy="2540000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58547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4389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6146800" y="40132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3" name="Group 152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18" name="Rectangle 117"/>
                <p:cNvSpPr/>
                <p:nvPr/>
              </p:nvSpPr>
              <p:spPr>
                <a:xfrm>
                  <a:off x="6438900" y="4330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>
                  <a:off x="58547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5" name="Rectangle 124"/>
                <p:cNvSpPr/>
                <p:nvPr/>
              </p:nvSpPr>
              <p:spPr>
                <a:xfrm>
                  <a:off x="61468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7" name="Rectangle 126"/>
                <p:cNvSpPr/>
                <p:nvPr/>
              </p:nvSpPr>
              <p:spPr>
                <a:xfrm>
                  <a:off x="67310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5" name="Group 151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04" name="Rectangle 103"/>
                  <p:cNvSpPr/>
                  <p:nvPr/>
                </p:nvSpPr>
                <p:spPr>
                  <a:xfrm>
                    <a:off x="7023100" y="3695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1" name="Rectangle 110"/>
                  <p:cNvSpPr/>
                  <p:nvPr/>
                </p:nvSpPr>
                <p:spPr>
                  <a:xfrm>
                    <a:off x="6731000" y="4013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3" name="Rectangle 112"/>
                  <p:cNvSpPr/>
                  <p:nvPr/>
                </p:nvSpPr>
                <p:spPr>
                  <a:xfrm>
                    <a:off x="7315200" y="4013200"/>
                    <a:ext cx="292100" cy="317500"/>
                  </a:xfrm>
                  <a:prstGeom prst="rect">
                    <a:avLst/>
                  </a:prstGeom>
                  <a:solidFill>
                    <a:schemeClr val="tx2">
                      <a:lumMod val="40000"/>
                      <a:lumOff val="60000"/>
                    </a:schemeClr>
                  </a:solidFill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7" name="Group 150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86" name="Rectangle 85"/>
                    <p:cNvSpPr/>
                    <p:nvPr/>
                  </p:nvSpPr>
                  <p:spPr>
                    <a:xfrm>
                      <a:off x="6438900" y="3060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93" name="Rectangle 92"/>
                    <p:cNvSpPr/>
                    <p:nvPr/>
                  </p:nvSpPr>
                  <p:spPr>
                    <a:xfrm>
                      <a:off x="6146800" y="3378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9" name="Group 149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grpSp>
                    <p:nvGrpSpPr>
                      <p:cNvPr id="31" name="Group 148"/>
                      <p:cNvGrpSpPr/>
                      <p:nvPr/>
                    </p:nvGrpSpPr>
                    <p:grpSpPr>
                      <a:xfrm>
                        <a:off x="6731000" y="3378200"/>
                        <a:ext cx="1168400" cy="1270000"/>
                        <a:chOff x="6731000" y="3378200"/>
                        <a:chExt cx="1168400" cy="1270000"/>
                      </a:xfrm>
                    </p:grpSpPr>
                    <p:sp>
                      <p:nvSpPr>
                        <p:cNvPr id="95" name="Rectangle 94"/>
                        <p:cNvSpPr/>
                        <p:nvPr/>
                      </p:nvSpPr>
                      <p:spPr>
                        <a:xfrm>
                          <a:off x="67310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1" name="Rectangle 120"/>
                        <p:cNvSpPr/>
                        <p:nvPr/>
                      </p:nvSpPr>
                      <p:spPr>
                        <a:xfrm>
                          <a:off x="73152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2" name="Rectangle 121"/>
                        <p:cNvSpPr/>
                        <p:nvPr/>
                      </p:nvSpPr>
                      <p:spPr>
                        <a:xfrm>
                          <a:off x="76073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  <p:grpSp>
                    <p:nvGrpSpPr>
                      <p:cNvPr id="32" name="Group 146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sp>
                      <p:nvSpPr>
                        <p:cNvPr id="75" name="Rectangle 74"/>
                        <p:cNvSpPr/>
                        <p:nvPr/>
                      </p:nvSpPr>
                      <p:spPr>
                        <a:xfrm>
                          <a:off x="55626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6" name="Rectangle 75"/>
                        <p:cNvSpPr/>
                        <p:nvPr/>
                      </p:nvSpPr>
                      <p:spPr>
                        <a:xfrm>
                          <a:off x="5854700" y="27432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7" name="Rectangle 76"/>
                        <p:cNvSpPr/>
                        <p:nvPr/>
                      </p:nvSpPr>
                      <p:spPr>
                        <a:xfrm>
                          <a:off x="61468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8" name="Rectangle 77"/>
                        <p:cNvSpPr/>
                        <p:nvPr/>
                      </p:nvSpPr>
                      <p:spPr>
                        <a:xfrm>
                          <a:off x="64389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9" name="Rectangle 78"/>
                        <p:cNvSpPr/>
                        <p:nvPr/>
                      </p:nvSpPr>
                      <p:spPr>
                        <a:xfrm>
                          <a:off x="67310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0" name="Rectangle 79"/>
                        <p:cNvSpPr/>
                        <p:nvPr/>
                      </p:nvSpPr>
                      <p:spPr>
                        <a:xfrm>
                          <a:off x="70231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1" name="Rectangle 80"/>
                        <p:cNvSpPr/>
                        <p:nvPr/>
                      </p:nvSpPr>
                      <p:spPr>
                        <a:xfrm>
                          <a:off x="73152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2" name="Rectangle 81"/>
                        <p:cNvSpPr/>
                        <p:nvPr/>
                      </p:nvSpPr>
                      <p:spPr>
                        <a:xfrm>
                          <a:off x="76073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3" name="Rectangle 82"/>
                        <p:cNvSpPr/>
                        <p:nvPr/>
                      </p:nvSpPr>
                      <p:spPr>
                        <a:xfrm>
                          <a:off x="55626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4" name="Rectangle 83"/>
                        <p:cNvSpPr/>
                        <p:nvPr/>
                      </p:nvSpPr>
                      <p:spPr>
                        <a:xfrm>
                          <a:off x="58547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5" name="Rectangle 84"/>
                        <p:cNvSpPr/>
                        <p:nvPr/>
                      </p:nvSpPr>
                      <p:spPr>
                        <a:xfrm>
                          <a:off x="61468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7" name="Rectangle 86"/>
                        <p:cNvSpPr/>
                        <p:nvPr/>
                      </p:nvSpPr>
                      <p:spPr>
                        <a:xfrm>
                          <a:off x="6731000" y="306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8" name="Rectangle 87"/>
                        <p:cNvSpPr/>
                        <p:nvPr/>
                      </p:nvSpPr>
                      <p:spPr>
                        <a:xfrm>
                          <a:off x="70231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9" name="Rectangle 88"/>
                        <p:cNvSpPr/>
                        <p:nvPr/>
                      </p:nvSpPr>
                      <p:spPr>
                        <a:xfrm>
                          <a:off x="73152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0" name="Rectangle 89"/>
                        <p:cNvSpPr/>
                        <p:nvPr/>
                      </p:nvSpPr>
                      <p:spPr>
                        <a:xfrm>
                          <a:off x="76073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1" name="Rectangle 90"/>
                        <p:cNvSpPr/>
                        <p:nvPr/>
                      </p:nvSpPr>
                      <p:spPr>
                        <a:xfrm>
                          <a:off x="55626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2" name="Rectangle 91"/>
                        <p:cNvSpPr/>
                        <p:nvPr/>
                      </p:nvSpPr>
                      <p:spPr>
                        <a:xfrm>
                          <a:off x="58547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4" name="Rectangle 93"/>
                        <p:cNvSpPr/>
                        <p:nvPr/>
                      </p:nvSpPr>
                      <p:spPr>
                        <a:xfrm>
                          <a:off x="64389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6" name="Rectangle 95"/>
                        <p:cNvSpPr/>
                        <p:nvPr/>
                      </p:nvSpPr>
                      <p:spPr>
                        <a:xfrm>
                          <a:off x="70231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7" name="Rectangle 96"/>
                        <p:cNvSpPr/>
                        <p:nvPr/>
                      </p:nvSpPr>
                      <p:spPr>
                        <a:xfrm>
                          <a:off x="73152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8" name="Rectangle 97"/>
                        <p:cNvSpPr/>
                        <p:nvPr/>
                      </p:nvSpPr>
                      <p:spPr>
                        <a:xfrm>
                          <a:off x="76073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9" name="Rectangle 98"/>
                        <p:cNvSpPr/>
                        <p:nvPr/>
                      </p:nvSpPr>
                      <p:spPr>
                        <a:xfrm>
                          <a:off x="55626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1" name="Rectangle 100"/>
                        <p:cNvSpPr/>
                        <p:nvPr/>
                      </p:nvSpPr>
                      <p:spPr>
                        <a:xfrm>
                          <a:off x="61468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3" name="Rectangle 102"/>
                        <p:cNvSpPr/>
                        <p:nvPr/>
                      </p:nvSpPr>
                      <p:spPr>
                        <a:xfrm>
                          <a:off x="67310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5" name="Rectangle 104"/>
                        <p:cNvSpPr/>
                        <p:nvPr/>
                      </p:nvSpPr>
                      <p:spPr>
                        <a:xfrm>
                          <a:off x="73152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6" name="Rectangle 105"/>
                        <p:cNvSpPr/>
                        <p:nvPr/>
                      </p:nvSpPr>
                      <p:spPr>
                        <a:xfrm>
                          <a:off x="76073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7" name="Rectangle 106"/>
                        <p:cNvSpPr/>
                        <p:nvPr/>
                      </p:nvSpPr>
                      <p:spPr>
                        <a:xfrm>
                          <a:off x="55626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8" name="Rectangle 107"/>
                        <p:cNvSpPr/>
                        <p:nvPr/>
                      </p:nvSpPr>
                      <p:spPr>
                        <a:xfrm>
                          <a:off x="58547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0" name="Rectangle 109"/>
                        <p:cNvSpPr/>
                        <p:nvPr/>
                      </p:nvSpPr>
                      <p:spPr>
                        <a:xfrm>
                          <a:off x="64389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2" name="Rectangle 111"/>
                        <p:cNvSpPr/>
                        <p:nvPr/>
                      </p:nvSpPr>
                      <p:spPr>
                        <a:xfrm>
                          <a:off x="70231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4" name="Rectangle 113"/>
                        <p:cNvSpPr/>
                        <p:nvPr/>
                      </p:nvSpPr>
                      <p:spPr>
                        <a:xfrm>
                          <a:off x="76073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5" name="Rectangle 114"/>
                        <p:cNvSpPr/>
                        <p:nvPr/>
                      </p:nvSpPr>
                      <p:spPr>
                        <a:xfrm>
                          <a:off x="55626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6" name="Rectangle 115"/>
                        <p:cNvSpPr/>
                        <p:nvPr/>
                      </p:nvSpPr>
                      <p:spPr>
                        <a:xfrm>
                          <a:off x="58547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7" name="Rectangle 116"/>
                        <p:cNvSpPr/>
                        <p:nvPr/>
                      </p:nvSpPr>
                      <p:spPr>
                        <a:xfrm>
                          <a:off x="6146800" y="433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9" name="Rectangle 118"/>
                        <p:cNvSpPr/>
                        <p:nvPr/>
                      </p:nvSpPr>
                      <p:spPr>
                        <a:xfrm>
                          <a:off x="67310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3" name="Rectangle 122"/>
                        <p:cNvSpPr/>
                        <p:nvPr/>
                      </p:nvSpPr>
                      <p:spPr>
                        <a:xfrm>
                          <a:off x="55626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6" name="Rectangle 125"/>
                        <p:cNvSpPr/>
                        <p:nvPr/>
                      </p:nvSpPr>
                      <p:spPr>
                        <a:xfrm>
                          <a:off x="64389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8" name="Rectangle 127"/>
                        <p:cNvSpPr/>
                        <p:nvPr/>
                      </p:nvSpPr>
                      <p:spPr>
                        <a:xfrm>
                          <a:off x="70231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9" name="Rectangle 128"/>
                        <p:cNvSpPr/>
                        <p:nvPr/>
                      </p:nvSpPr>
                      <p:spPr>
                        <a:xfrm>
                          <a:off x="73152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0" name="Rectangle 129"/>
                        <p:cNvSpPr/>
                        <p:nvPr/>
                      </p:nvSpPr>
                      <p:spPr>
                        <a:xfrm>
                          <a:off x="76073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1" name="Rectangle 130"/>
                        <p:cNvSpPr/>
                        <p:nvPr/>
                      </p:nvSpPr>
                      <p:spPr>
                        <a:xfrm>
                          <a:off x="55626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2" name="Rectangle 131"/>
                        <p:cNvSpPr/>
                        <p:nvPr/>
                      </p:nvSpPr>
                      <p:spPr>
                        <a:xfrm>
                          <a:off x="58547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3" name="Rectangle 132"/>
                        <p:cNvSpPr/>
                        <p:nvPr/>
                      </p:nvSpPr>
                      <p:spPr>
                        <a:xfrm>
                          <a:off x="61468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4" name="Rectangle 133"/>
                        <p:cNvSpPr/>
                        <p:nvPr/>
                      </p:nvSpPr>
                      <p:spPr>
                        <a:xfrm>
                          <a:off x="64389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5" name="Rectangle 134"/>
                        <p:cNvSpPr/>
                        <p:nvPr/>
                      </p:nvSpPr>
                      <p:spPr>
                        <a:xfrm>
                          <a:off x="67310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6" name="Rectangle 135"/>
                        <p:cNvSpPr/>
                        <p:nvPr/>
                      </p:nvSpPr>
                      <p:spPr>
                        <a:xfrm>
                          <a:off x="7023100" y="4965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7" name="Rectangle 136"/>
                        <p:cNvSpPr/>
                        <p:nvPr/>
                      </p:nvSpPr>
                      <p:spPr>
                        <a:xfrm>
                          <a:off x="73152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8" name="Rectangle 137"/>
                        <p:cNvSpPr/>
                        <p:nvPr/>
                      </p:nvSpPr>
                      <p:spPr>
                        <a:xfrm>
                          <a:off x="76073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</p:grpSp>
              </p:grpSp>
            </p:grpSp>
          </p:grpSp>
        </p:grpSp>
      </p:grpSp>
      <p:cxnSp>
        <p:nvCxnSpPr>
          <p:cNvPr id="140" name="Straight Arrow Connector 139"/>
          <p:cNvCxnSpPr/>
          <p:nvPr/>
        </p:nvCxnSpPr>
        <p:spPr>
          <a:xfrm>
            <a:off x="3429000" y="2920093"/>
            <a:ext cx="3886200" cy="98515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rot="5400000" flipH="1" flipV="1">
            <a:off x="4733924" y="1450975"/>
            <a:ext cx="495300" cy="349885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>
            <a:stCxn id="16" idx="2"/>
          </p:cNvCxnSpPr>
          <p:nvPr/>
        </p:nvCxnSpPr>
        <p:spPr>
          <a:xfrm rot="16200000" flipH="1">
            <a:off x="4784725" y="2860675"/>
            <a:ext cx="431800" cy="22923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V="1">
            <a:off x="3429000" y="2635250"/>
            <a:ext cx="2425700" cy="2127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3429000" y="4857750"/>
            <a:ext cx="3594100" cy="5905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4279900" y="3448050"/>
            <a:ext cx="381000" cy="342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45" name="Straight Arrow Connector 144"/>
          <p:cNvCxnSpPr/>
          <p:nvPr/>
        </p:nvCxnSpPr>
        <p:spPr>
          <a:xfrm>
            <a:off x="4051300" y="3556907"/>
            <a:ext cx="22225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 rot="10800000">
            <a:off x="4044950" y="3689350"/>
            <a:ext cx="22860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0" name="Rectangle 149"/>
          <p:cNvSpPr/>
          <p:nvPr/>
        </p:nvSpPr>
        <p:spPr>
          <a:xfrm>
            <a:off x="6731000" y="3429000"/>
            <a:ext cx="292100" cy="317500"/>
          </a:xfrm>
          <a:prstGeom prst="rect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52" name="Straight Arrow Connector 151"/>
          <p:cNvCxnSpPr>
            <a:stCxn id="117" idx="0"/>
            <a:endCxn id="150" idx="1"/>
          </p:cNvCxnSpPr>
          <p:nvPr/>
        </p:nvCxnSpPr>
        <p:spPr>
          <a:xfrm rot="5400000" flipH="1" flipV="1">
            <a:off x="6273800" y="3606800"/>
            <a:ext cx="476250" cy="438150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Rectangular Callout 152"/>
          <p:cNvSpPr/>
          <p:nvPr/>
        </p:nvSpPr>
        <p:spPr>
          <a:xfrm>
            <a:off x="4051300" y="5276851"/>
            <a:ext cx="2806700" cy="895350"/>
          </a:xfrm>
          <a:prstGeom prst="wedgeRectCallout">
            <a:avLst>
              <a:gd name="adj1" fmla="val -33521"/>
              <a:gd name="adj2" fmla="val -214769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55" name="Straight Arrow Connector 154"/>
          <p:cNvCxnSpPr>
            <a:stCxn id="143" idx="3"/>
            <a:endCxn id="150" idx="1"/>
          </p:cNvCxnSpPr>
          <p:nvPr/>
        </p:nvCxnSpPr>
        <p:spPr>
          <a:xfrm flipV="1">
            <a:off x="4660900" y="3587750"/>
            <a:ext cx="2070100" cy="317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6" name="Rectangular Callout 155"/>
          <p:cNvSpPr/>
          <p:nvPr/>
        </p:nvSpPr>
        <p:spPr>
          <a:xfrm>
            <a:off x="4051300" y="5276850"/>
            <a:ext cx="2806700" cy="895351"/>
          </a:xfrm>
          <a:prstGeom prst="wedgeRectCallout">
            <a:avLst>
              <a:gd name="adj1" fmla="val 45615"/>
              <a:gd name="adj2" fmla="val -220005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marL="342900" indent="-342900">
              <a:buFont typeface="+mj-lt"/>
              <a:buAutoNum type="arabicPeriod"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Clone block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Insert BH into CBC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Rollback the clone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5029200"/>
          </a:xfrm>
        </p:spPr>
        <p:txBody>
          <a:bodyPr/>
          <a:lstStyle/>
          <a:p>
            <a:r>
              <a:rPr lang="en-US" dirty="0" smtClean="0"/>
              <a:t>Both blocks will have the same file# and block#</a:t>
            </a:r>
          </a:p>
          <a:p>
            <a:r>
              <a:rPr lang="en-US" dirty="0" smtClean="0"/>
              <a:t>Both exist on the cache buffers chain at the same</a:t>
            </a:r>
          </a:p>
          <a:p>
            <a:r>
              <a:rPr lang="en-US" dirty="0" smtClean="0"/>
              <a:t>Cloned block is called a "CR" buffer (consistent read)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895600"/>
            <a:ext cx="8239125" cy="21336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nxt_hash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prv_hash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x$bh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file# = 4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dbablk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754;</a:t>
            </a:r>
          </a:p>
          <a:p>
            <a:endParaRPr lang="en-US" sz="13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           NXT_HASH         PRV_HASH                OBJ BA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 ---------------- ---------------- ---------- ----------------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000000009BF957D0      20677 </a:t>
            </a:r>
            <a:r>
              <a:rPr lang="en-US" sz="13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000000009BEC2000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000000009BFF38D0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20677 000000009B55A000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Internals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number of Hash Buckets, Hash Latches, and # of CR (consistent read) buffers can be seen by hidden parameters</a:t>
            </a:r>
          </a:p>
          <a:p>
            <a:r>
              <a:rPr lang="en-US" dirty="0" smtClean="0"/>
              <a:t>Dependent on size of SGA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667000"/>
            <a:ext cx="8239125" cy="35629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x.ksppinm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name,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y.ksppstvl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value,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x.ksppdesc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description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x$ksppi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x,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x$ksppcv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y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x.indx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y.indx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x.ksppinm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in( '_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db_block_hash_buckets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',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   '_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db_block_hash_latches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',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'_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db_block_max_cr_dba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NAME                      VALUE  DESCRIPTION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 -------  -------------------------------------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db_block_hash_buckets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262144  Number of database block hash buckets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db_block_hash_latches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8192  Number of database block hash latches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db_block_max_cr_dba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6  Maximum Number of CR buffers per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262144 / 8192 = 32 (# of hash buckets protected by each latch)</a:t>
            </a:r>
          </a:p>
          <a:p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System with 1.2 GB </a:t>
            </a:r>
            <a:r>
              <a:rPr lang="en-US" sz="15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sga_target</a:t>
            </a:r>
            <a:endParaRPr lang="en-US" sz="15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From Trace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313822"/>
            <a:ext cx="8239125" cy="41725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tracefile_identifier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='s4_580_10046_10053_trace';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'immediate trace name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580, address 4008974360';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'10053 trace name context forever, level 1';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'10046 trace name context forever, level 12';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'10053 trace name context off';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'10046 trace name context off';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'immediate trace name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2147483648, address 1';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39125" cy="5791200"/>
          </a:xfrm>
        </p:spPr>
        <p:txBody>
          <a:bodyPr anchor="ctr" anchorCtr="0">
            <a:normAutofit/>
          </a:bodyPr>
          <a:lstStyle/>
          <a:p>
            <a:pPr algn="ctr">
              <a:buNone/>
            </a:pPr>
            <a:r>
              <a:rPr lang="en-US" sz="4800" b="1" dirty="0" smtClean="0"/>
              <a:t>Q &amp; A</a:t>
            </a:r>
            <a:endParaRPr lang="en-US" sz="4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65</a:t>
            </a:fld>
            <a:endParaRPr lang="en-US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00"/>
            <a:ext cx="8239125" cy="28956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Further questions are welcome:</a:t>
            </a:r>
          </a:p>
          <a:p>
            <a:r>
              <a:rPr lang="en-US" dirty="0" smtClean="0">
                <a:hlinkClick r:id="rId3"/>
              </a:rPr>
              <a:t>napacunningham@gmail.com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Blog</a:t>
            </a:r>
          </a:p>
          <a:p>
            <a:r>
              <a:rPr lang="en-US" dirty="0" smtClean="0">
                <a:hlinkClick r:id="rId4"/>
              </a:rPr>
              <a:t>www.michaelwcunningham.com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Michael Cunningham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533400"/>
            <a:ext cx="8153400" cy="1981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Thank You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 smtClean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Please fill out the session evaluation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730829"/>
            <a:ext cx="8239125" cy="2460171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Script: s4.sql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Query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Dive Into A SELECT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Parsing of the the statement</a:t>
            </a:r>
          </a:p>
          <a:p>
            <a:endParaRPr lang="en-US" dirty="0" smtClean="0"/>
          </a:p>
          <a:p>
            <a:r>
              <a:rPr lang="en-US" dirty="0" smtClean="0"/>
              <a:t>Where to find beginning index and data blocks</a:t>
            </a:r>
          </a:p>
          <a:p>
            <a:endParaRPr lang="en-US" dirty="0" smtClean="0"/>
          </a:p>
          <a:p>
            <a:r>
              <a:rPr lang="en-US" dirty="0" smtClean="0"/>
              <a:t>Execution of the statement (block by block)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Oracle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60"/>
            <a:ext cx="8239125" cy="36174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1800" dirty="0" smtClean="0"/>
              <a:t>System Global Area (SGA)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818351" y="1828800"/>
            <a:ext cx="7315200" cy="3581400"/>
          </a:xfrm>
          <a:prstGeom prst="round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95400" y="2286000"/>
            <a:ext cx="3581400" cy="2540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95400" y="1916668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Shared Pool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47800" y="2438400"/>
            <a:ext cx="3276600" cy="9906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Library Cache</a:t>
            </a:r>
          </a:p>
        </p:txBody>
      </p:sp>
      <p:sp>
        <p:nvSpPr>
          <p:cNvPr id="9" name="Rectangle 8"/>
          <p:cNvSpPr/>
          <p:nvPr/>
        </p:nvSpPr>
        <p:spPr>
          <a:xfrm>
            <a:off x="1447800" y="3727450"/>
            <a:ext cx="3276600" cy="9271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Data Dictionary Cache</a:t>
            </a:r>
          </a:p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(Row Cache)</a:t>
            </a:r>
          </a:p>
        </p:txBody>
      </p:sp>
      <p:grpSp>
        <p:nvGrpSpPr>
          <p:cNvPr id="10" name="Group 154"/>
          <p:cNvGrpSpPr/>
          <p:nvPr/>
        </p:nvGrpSpPr>
        <p:grpSpPr>
          <a:xfrm>
            <a:off x="5270500" y="2286000"/>
            <a:ext cx="2336800" cy="2540000"/>
            <a:chOff x="5562600" y="2743200"/>
            <a:chExt cx="2336800" cy="2540000"/>
          </a:xfrm>
          <a:solidFill>
            <a:schemeClr val="bg1"/>
          </a:solidFill>
        </p:grpSpPr>
        <p:sp>
          <p:nvSpPr>
            <p:cNvPr id="11" name="Rectangle 10"/>
            <p:cNvSpPr/>
            <p:nvPr/>
          </p:nvSpPr>
          <p:spPr>
            <a:xfrm>
              <a:off x="7023100" y="4330700"/>
              <a:ext cx="292100" cy="317500"/>
            </a:xfrm>
            <a:prstGeom prst="rect">
              <a:avLst/>
            </a:prstGeom>
            <a:grpFill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grpSp>
          <p:nvGrpSpPr>
            <p:cNvPr id="12" name="Group 153"/>
            <p:cNvGrpSpPr/>
            <p:nvPr/>
          </p:nvGrpSpPr>
          <p:grpSpPr>
            <a:xfrm>
              <a:off x="5562600" y="2743200"/>
              <a:ext cx="2336800" cy="2540000"/>
              <a:chOff x="5562600" y="2743200"/>
              <a:chExt cx="2336800" cy="2540000"/>
            </a:xfrm>
            <a:grpFill/>
          </p:grpSpPr>
          <p:sp>
            <p:nvSpPr>
              <p:cNvPr id="13" name="Rectangle 12"/>
              <p:cNvSpPr/>
              <p:nvPr/>
            </p:nvSpPr>
            <p:spPr>
              <a:xfrm>
                <a:off x="5854700" y="3695700"/>
                <a:ext cx="292100" cy="317500"/>
              </a:xfrm>
              <a:prstGeom prst="rect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438900" y="3695700"/>
                <a:ext cx="292100" cy="317500"/>
              </a:xfrm>
              <a:prstGeom prst="rect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6146800" y="4013200"/>
                <a:ext cx="292100" cy="317500"/>
              </a:xfrm>
              <a:prstGeom prst="rect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16" name="Group 152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  <a:grpFill/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6438900" y="43307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5854700" y="46482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9" name="Rectangle 18"/>
                <p:cNvSpPr/>
                <p:nvPr/>
              </p:nvSpPr>
              <p:spPr>
                <a:xfrm>
                  <a:off x="6146800" y="46482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20" name="Rectangle 19"/>
                <p:cNvSpPr/>
                <p:nvPr/>
              </p:nvSpPr>
              <p:spPr>
                <a:xfrm>
                  <a:off x="6731000" y="46482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1" name="Group 151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  <a:grpFill/>
              </p:grpSpPr>
              <p:sp>
                <p:nvSpPr>
                  <p:cNvPr id="22" name="Rectangle 21"/>
                  <p:cNvSpPr/>
                  <p:nvPr/>
                </p:nvSpPr>
                <p:spPr>
                  <a:xfrm>
                    <a:off x="7023100" y="3695700"/>
                    <a:ext cx="292100" cy="317500"/>
                  </a:xfrm>
                  <a:prstGeom prst="rect">
                    <a:avLst/>
                  </a:prstGeom>
                  <a:grp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>
                  <a:xfrm>
                    <a:off x="6731000" y="4013200"/>
                    <a:ext cx="292100" cy="317500"/>
                  </a:xfrm>
                  <a:prstGeom prst="rect">
                    <a:avLst/>
                  </a:prstGeom>
                  <a:grp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24" name="Rectangle 23"/>
                  <p:cNvSpPr/>
                  <p:nvPr/>
                </p:nvSpPr>
                <p:spPr>
                  <a:xfrm>
                    <a:off x="7315200" y="4013200"/>
                    <a:ext cx="292100" cy="317500"/>
                  </a:xfrm>
                  <a:prstGeom prst="rect">
                    <a:avLst/>
                  </a:prstGeom>
                  <a:grp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0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  <a:grpFill/>
                </p:grpSpPr>
                <p:sp>
                  <p:nvSpPr>
                    <p:cNvPr id="26" name="Rectangle 25"/>
                    <p:cNvSpPr/>
                    <p:nvPr/>
                  </p:nvSpPr>
                  <p:spPr>
                    <a:xfrm>
                      <a:off x="6438900" y="3060700"/>
                      <a:ext cx="292100" cy="317500"/>
                    </a:xfrm>
                    <a:prstGeom prst="rect">
                      <a:avLst/>
                    </a:prstGeom>
                    <a:grp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27" name="Rectangle 26"/>
                    <p:cNvSpPr/>
                    <p:nvPr/>
                  </p:nvSpPr>
                  <p:spPr>
                    <a:xfrm>
                      <a:off x="6146800" y="3378200"/>
                      <a:ext cx="292100" cy="317500"/>
                    </a:xfrm>
                    <a:prstGeom prst="rect">
                      <a:avLst/>
                    </a:prstGeom>
                    <a:grp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8" name="Group 149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  <a:grpFill/>
                  </p:grpSpPr>
                  <p:grpSp>
                    <p:nvGrpSpPr>
                      <p:cNvPr id="29" name="Group 148"/>
                      <p:cNvGrpSpPr/>
                      <p:nvPr/>
                    </p:nvGrpSpPr>
                    <p:grpSpPr>
                      <a:xfrm>
                        <a:off x="6731000" y="3378200"/>
                        <a:ext cx="1168400" cy="1270000"/>
                        <a:chOff x="6731000" y="3378200"/>
                        <a:chExt cx="1168400" cy="1270000"/>
                      </a:xfrm>
                      <a:grpFill/>
                    </p:grpSpPr>
                    <p:sp>
                      <p:nvSpPr>
                        <p:cNvPr id="79" name="Rectangle 78"/>
                        <p:cNvSpPr/>
                        <p:nvPr/>
                      </p:nvSpPr>
                      <p:spPr>
                        <a:xfrm>
                          <a:off x="67310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0" name="Rectangle 79"/>
                        <p:cNvSpPr/>
                        <p:nvPr/>
                      </p:nvSpPr>
                      <p:spPr>
                        <a:xfrm>
                          <a:off x="73152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1" name="Rectangle 80"/>
                        <p:cNvSpPr/>
                        <p:nvPr/>
                      </p:nvSpPr>
                      <p:spPr>
                        <a:xfrm>
                          <a:off x="76073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  <p:grpSp>
                    <p:nvGrpSpPr>
                      <p:cNvPr id="30" name="Group 146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  <a:grpFill/>
                    </p:grpSpPr>
                    <p:sp>
                      <p:nvSpPr>
                        <p:cNvPr id="31" name="Rectangle 30"/>
                        <p:cNvSpPr/>
                        <p:nvPr/>
                      </p:nvSpPr>
                      <p:spPr>
                        <a:xfrm>
                          <a:off x="55626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2" name="Rectangle 31"/>
                        <p:cNvSpPr/>
                        <p:nvPr/>
                      </p:nvSpPr>
                      <p:spPr>
                        <a:xfrm>
                          <a:off x="58547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3" name="Rectangle 32"/>
                        <p:cNvSpPr/>
                        <p:nvPr/>
                      </p:nvSpPr>
                      <p:spPr>
                        <a:xfrm>
                          <a:off x="61468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4" name="Rectangle 33"/>
                        <p:cNvSpPr/>
                        <p:nvPr/>
                      </p:nvSpPr>
                      <p:spPr>
                        <a:xfrm>
                          <a:off x="64389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5" name="Rectangle 34"/>
                        <p:cNvSpPr/>
                        <p:nvPr/>
                      </p:nvSpPr>
                      <p:spPr>
                        <a:xfrm>
                          <a:off x="67310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6" name="Rectangle 35"/>
                        <p:cNvSpPr/>
                        <p:nvPr/>
                      </p:nvSpPr>
                      <p:spPr>
                        <a:xfrm>
                          <a:off x="70231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7" name="Rectangle 36"/>
                        <p:cNvSpPr/>
                        <p:nvPr/>
                      </p:nvSpPr>
                      <p:spPr>
                        <a:xfrm>
                          <a:off x="73152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8" name="Rectangle 37"/>
                        <p:cNvSpPr/>
                        <p:nvPr/>
                      </p:nvSpPr>
                      <p:spPr>
                        <a:xfrm>
                          <a:off x="76073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9" name="Rectangle 38"/>
                        <p:cNvSpPr/>
                        <p:nvPr/>
                      </p:nvSpPr>
                      <p:spPr>
                        <a:xfrm>
                          <a:off x="55626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0" name="Rectangle 39"/>
                        <p:cNvSpPr/>
                        <p:nvPr/>
                      </p:nvSpPr>
                      <p:spPr>
                        <a:xfrm>
                          <a:off x="58547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1" name="Rectangle 40"/>
                        <p:cNvSpPr/>
                        <p:nvPr/>
                      </p:nvSpPr>
                      <p:spPr>
                        <a:xfrm>
                          <a:off x="61468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2" name="Rectangle 41"/>
                        <p:cNvSpPr/>
                        <p:nvPr/>
                      </p:nvSpPr>
                      <p:spPr>
                        <a:xfrm>
                          <a:off x="67310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3" name="Rectangle 42"/>
                        <p:cNvSpPr/>
                        <p:nvPr/>
                      </p:nvSpPr>
                      <p:spPr>
                        <a:xfrm>
                          <a:off x="70231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4" name="Rectangle 43"/>
                        <p:cNvSpPr/>
                        <p:nvPr/>
                      </p:nvSpPr>
                      <p:spPr>
                        <a:xfrm>
                          <a:off x="73152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5" name="Rectangle 44"/>
                        <p:cNvSpPr/>
                        <p:nvPr/>
                      </p:nvSpPr>
                      <p:spPr>
                        <a:xfrm>
                          <a:off x="76073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6" name="Rectangle 45"/>
                        <p:cNvSpPr/>
                        <p:nvPr/>
                      </p:nvSpPr>
                      <p:spPr>
                        <a:xfrm>
                          <a:off x="55626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7" name="Rectangle 46"/>
                        <p:cNvSpPr/>
                        <p:nvPr/>
                      </p:nvSpPr>
                      <p:spPr>
                        <a:xfrm>
                          <a:off x="58547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8" name="Rectangle 47"/>
                        <p:cNvSpPr/>
                        <p:nvPr/>
                      </p:nvSpPr>
                      <p:spPr>
                        <a:xfrm>
                          <a:off x="64389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9" name="Rectangle 48"/>
                        <p:cNvSpPr/>
                        <p:nvPr/>
                      </p:nvSpPr>
                      <p:spPr>
                        <a:xfrm>
                          <a:off x="70231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0" name="Rectangle 49"/>
                        <p:cNvSpPr/>
                        <p:nvPr/>
                      </p:nvSpPr>
                      <p:spPr>
                        <a:xfrm>
                          <a:off x="73152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1" name="Rectangle 50"/>
                        <p:cNvSpPr/>
                        <p:nvPr/>
                      </p:nvSpPr>
                      <p:spPr>
                        <a:xfrm>
                          <a:off x="76073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2" name="Rectangle 51"/>
                        <p:cNvSpPr/>
                        <p:nvPr/>
                      </p:nvSpPr>
                      <p:spPr>
                        <a:xfrm>
                          <a:off x="55626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3" name="Rectangle 52"/>
                        <p:cNvSpPr/>
                        <p:nvPr/>
                      </p:nvSpPr>
                      <p:spPr>
                        <a:xfrm>
                          <a:off x="61468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4" name="Rectangle 53"/>
                        <p:cNvSpPr/>
                        <p:nvPr/>
                      </p:nvSpPr>
                      <p:spPr>
                        <a:xfrm>
                          <a:off x="67310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5" name="Rectangle 54"/>
                        <p:cNvSpPr/>
                        <p:nvPr/>
                      </p:nvSpPr>
                      <p:spPr>
                        <a:xfrm>
                          <a:off x="73152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6" name="Rectangle 55"/>
                        <p:cNvSpPr/>
                        <p:nvPr/>
                      </p:nvSpPr>
                      <p:spPr>
                        <a:xfrm>
                          <a:off x="76073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7" name="Rectangle 56"/>
                        <p:cNvSpPr/>
                        <p:nvPr/>
                      </p:nvSpPr>
                      <p:spPr>
                        <a:xfrm>
                          <a:off x="55626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8" name="Rectangle 57"/>
                        <p:cNvSpPr/>
                        <p:nvPr/>
                      </p:nvSpPr>
                      <p:spPr>
                        <a:xfrm>
                          <a:off x="58547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9" name="Rectangle 58"/>
                        <p:cNvSpPr/>
                        <p:nvPr/>
                      </p:nvSpPr>
                      <p:spPr>
                        <a:xfrm>
                          <a:off x="64389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0" name="Rectangle 59"/>
                        <p:cNvSpPr/>
                        <p:nvPr/>
                      </p:nvSpPr>
                      <p:spPr>
                        <a:xfrm>
                          <a:off x="70231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1" name="Rectangle 60"/>
                        <p:cNvSpPr/>
                        <p:nvPr/>
                      </p:nvSpPr>
                      <p:spPr>
                        <a:xfrm>
                          <a:off x="76073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2" name="Rectangle 61"/>
                        <p:cNvSpPr/>
                        <p:nvPr/>
                      </p:nvSpPr>
                      <p:spPr>
                        <a:xfrm>
                          <a:off x="55626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3" name="Rectangle 62"/>
                        <p:cNvSpPr/>
                        <p:nvPr/>
                      </p:nvSpPr>
                      <p:spPr>
                        <a:xfrm>
                          <a:off x="58547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4" name="Rectangle 63"/>
                        <p:cNvSpPr/>
                        <p:nvPr/>
                      </p:nvSpPr>
                      <p:spPr>
                        <a:xfrm>
                          <a:off x="61468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5" name="Rectangle 64"/>
                        <p:cNvSpPr/>
                        <p:nvPr/>
                      </p:nvSpPr>
                      <p:spPr>
                        <a:xfrm>
                          <a:off x="67310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6" name="Rectangle 65"/>
                        <p:cNvSpPr/>
                        <p:nvPr/>
                      </p:nvSpPr>
                      <p:spPr>
                        <a:xfrm>
                          <a:off x="55626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7" name="Rectangle 66"/>
                        <p:cNvSpPr/>
                        <p:nvPr/>
                      </p:nvSpPr>
                      <p:spPr>
                        <a:xfrm>
                          <a:off x="64389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8" name="Rectangle 67"/>
                        <p:cNvSpPr/>
                        <p:nvPr/>
                      </p:nvSpPr>
                      <p:spPr>
                        <a:xfrm>
                          <a:off x="70231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9" name="Rectangle 68"/>
                        <p:cNvSpPr/>
                        <p:nvPr/>
                      </p:nvSpPr>
                      <p:spPr>
                        <a:xfrm>
                          <a:off x="73152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0" name="Rectangle 69"/>
                        <p:cNvSpPr/>
                        <p:nvPr/>
                      </p:nvSpPr>
                      <p:spPr>
                        <a:xfrm>
                          <a:off x="76073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1" name="Rectangle 70"/>
                        <p:cNvSpPr/>
                        <p:nvPr/>
                      </p:nvSpPr>
                      <p:spPr>
                        <a:xfrm>
                          <a:off x="55626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2" name="Rectangle 71"/>
                        <p:cNvSpPr/>
                        <p:nvPr/>
                      </p:nvSpPr>
                      <p:spPr>
                        <a:xfrm>
                          <a:off x="58547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3" name="Rectangle 72"/>
                        <p:cNvSpPr/>
                        <p:nvPr/>
                      </p:nvSpPr>
                      <p:spPr>
                        <a:xfrm>
                          <a:off x="61468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4" name="Rectangle 73"/>
                        <p:cNvSpPr/>
                        <p:nvPr/>
                      </p:nvSpPr>
                      <p:spPr>
                        <a:xfrm>
                          <a:off x="64389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5" name="Rectangle 74"/>
                        <p:cNvSpPr/>
                        <p:nvPr/>
                      </p:nvSpPr>
                      <p:spPr>
                        <a:xfrm>
                          <a:off x="67310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6" name="Rectangle 75"/>
                        <p:cNvSpPr/>
                        <p:nvPr/>
                      </p:nvSpPr>
                      <p:spPr>
                        <a:xfrm>
                          <a:off x="70231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7" name="Rectangle 76"/>
                        <p:cNvSpPr/>
                        <p:nvPr/>
                      </p:nvSpPr>
                      <p:spPr>
                        <a:xfrm>
                          <a:off x="73152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8" name="Rectangle 77"/>
                        <p:cNvSpPr/>
                        <p:nvPr/>
                      </p:nvSpPr>
                      <p:spPr>
                        <a:xfrm>
                          <a:off x="76073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</p:grpSp>
              </p:grpSp>
            </p:grpSp>
          </p:grpSp>
        </p:grpSp>
      </p:grpSp>
      <p:sp>
        <p:nvSpPr>
          <p:cNvPr id="154" name="TextBox 153"/>
          <p:cNvSpPr txBox="1"/>
          <p:nvPr/>
        </p:nvSpPr>
        <p:spPr>
          <a:xfrm>
            <a:off x="5270500" y="1916668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Buffer Cache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LLAB_1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99"/>
        </a:solidFill>
      </a:spPr>
      <a:bodyPr lIns="91440" tIns="91440" rIns="91440" bIns="91440" rtlCol="0" anchor="t" anchorCtr="0"/>
      <a:lstStyle>
        <a:defPPr>
          <a:defRPr sz="1500" dirty="0" smtClean="0">
            <a:solidFill>
              <a:schemeClr val="tx1"/>
            </a:solidFill>
            <a:latin typeface="Courier New" pitchFamily="49" charset="0"/>
            <a:cs typeface="Courier New" pitchFamily="49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Presentation2" id="{45CFD53C-96A6-BA4B-BF42-37F19F087960}" vid="{5A7DDCB6-2A7C-C44E-849A-27C4C1AEFC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6223</TotalTime>
  <Words>3825</Words>
  <Application>Microsoft Office PowerPoint</Application>
  <PresentationFormat>On-screen Show (4:3)</PresentationFormat>
  <Paragraphs>879</Paragraphs>
  <Slides>66</Slides>
  <Notes>46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66</vt:i4>
      </vt:variant>
    </vt:vector>
  </HeadingPairs>
  <TitlesOfParts>
    <vt:vector size="67" baseType="lpstr">
      <vt:lpstr>COLLAB_16</vt:lpstr>
      <vt:lpstr>Slide 1</vt:lpstr>
      <vt:lpstr>Who am I?</vt:lpstr>
      <vt:lpstr>Virtual Conference Attendees</vt:lpstr>
      <vt:lpstr>Database Environment Used</vt:lpstr>
      <vt:lpstr>Why Just a SELECT Statement</vt:lpstr>
      <vt:lpstr>Demo Objects</vt:lpstr>
      <vt:lpstr>Sample Query</vt:lpstr>
      <vt:lpstr>Deep Dive Into A SELECT</vt:lpstr>
      <vt:lpstr>Simplified Oracle Architecture</vt:lpstr>
      <vt:lpstr>Library Cache  Parsing and loading SQLHASH into the Library Cache</vt:lpstr>
      <vt:lpstr>Deep Dive Into A SELECT</vt:lpstr>
      <vt:lpstr>Parsing Process – First Execution</vt:lpstr>
      <vt:lpstr>Parsing Process – First Execution</vt:lpstr>
      <vt:lpstr>Library Cache Architecture - Past</vt:lpstr>
      <vt:lpstr>Library Cache Architecture – 11g+</vt:lpstr>
      <vt:lpstr>Parsing Process – Library Cache Detail</vt:lpstr>
      <vt:lpstr>Dump Explanation – cursortrace level 580</vt:lpstr>
      <vt:lpstr>SQLHASH to Hash Bucket – Details</vt:lpstr>
      <vt:lpstr>SQLHASH in Library Cache</vt:lpstr>
      <vt:lpstr>Hash Bucket Dump + Hash Chains</vt:lpstr>
      <vt:lpstr>Dump of Library Cache Buckets</vt:lpstr>
      <vt:lpstr>Dump of Library Hash Chain Summary</vt:lpstr>
      <vt:lpstr>What Do We Know At This Point?</vt:lpstr>
      <vt:lpstr>Dictionary Cache  Also known as Row Cache</vt:lpstr>
      <vt:lpstr>Data Dictionary</vt:lpstr>
      <vt:lpstr>Slide 26</vt:lpstr>
      <vt:lpstr>Parse is Complete – Now Execute  Finding the Blocks and Rows To Satisfy The Query</vt:lpstr>
      <vt:lpstr>Start With – What is Execution Plan?</vt:lpstr>
      <vt:lpstr>Index Tree – 3 Levels</vt:lpstr>
      <vt:lpstr>TT_IE1 Index Tree – 2 Levels</vt:lpstr>
      <vt:lpstr>Where To Start Index Read?</vt:lpstr>
      <vt:lpstr>10046 Trace</vt:lpstr>
      <vt:lpstr>TREEDUMP of Object 20679</vt:lpstr>
      <vt:lpstr>TT_IE1 Index Tree – Root Block Location</vt:lpstr>
      <vt:lpstr>Root Block 8531</vt:lpstr>
      <vt:lpstr>TT_IE1 Index Tree – Leaf Block Location</vt:lpstr>
      <vt:lpstr>TT_IE1 Index Leaf Node – Block 8563</vt:lpstr>
      <vt:lpstr>Data Block and Row Location</vt:lpstr>
      <vt:lpstr>Slide 39</vt:lpstr>
      <vt:lpstr>Slide 40</vt:lpstr>
      <vt:lpstr>Index Search Specifics</vt:lpstr>
      <vt:lpstr>PAGETABLE SEGMENT HEADER</vt:lpstr>
      <vt:lpstr>Branch Block Search</vt:lpstr>
      <vt:lpstr>Branch Block 8531</vt:lpstr>
      <vt:lpstr>Where Are We?</vt:lpstr>
      <vt:lpstr>Leaf Block – Block 8563</vt:lpstr>
      <vt:lpstr>ROWID Creation</vt:lpstr>
      <vt:lpstr>Where Are We?</vt:lpstr>
      <vt:lpstr>Working With The Buffer Cache</vt:lpstr>
      <vt:lpstr>Buffer Cache Introduction</vt:lpstr>
      <vt:lpstr>Buffer Cache Design</vt:lpstr>
      <vt:lpstr>Reading Data Into Buffer Cache From Disk</vt:lpstr>
      <vt:lpstr>Reading Data Into Buffer Cache From Disk</vt:lpstr>
      <vt:lpstr>Difference Between Latch and Pin</vt:lpstr>
      <vt:lpstr>Buffer Cache</vt:lpstr>
      <vt:lpstr>x$bh </vt:lpstr>
      <vt:lpstr>Reading Data Block Already In Buffer Cache</vt:lpstr>
      <vt:lpstr>Reading A Block Currently Being Updated</vt:lpstr>
      <vt:lpstr>Block Cloning</vt:lpstr>
      <vt:lpstr>Block Cloning Process</vt:lpstr>
      <vt:lpstr>Block Cloning</vt:lpstr>
      <vt:lpstr>Block Cloning Results</vt:lpstr>
      <vt:lpstr>Buffer Cache Internals</vt:lpstr>
      <vt:lpstr>Learning From Trace</vt:lpstr>
      <vt:lpstr>Slide 65</vt:lpstr>
      <vt:lpstr>Slide 66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Chiamas, Tricia</dc:creator>
  <cp:lastModifiedBy>mcunningham</cp:lastModifiedBy>
  <cp:revision>292</cp:revision>
  <dcterms:created xsi:type="dcterms:W3CDTF">2015-12-07T17:07:14Z</dcterms:created>
  <dcterms:modified xsi:type="dcterms:W3CDTF">2016-04-04T03:45:29Z</dcterms:modified>
</cp:coreProperties>
</file>

<file path=docProps/thumbnail.jpeg>
</file>